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80" r:id="rId3"/>
    <p:sldId id="281" r:id="rId4"/>
    <p:sldId id="284" r:id="rId5"/>
    <p:sldId id="282" r:id="rId6"/>
    <p:sldId id="261" r:id="rId7"/>
    <p:sldId id="279" r:id="rId8"/>
    <p:sldId id="263" r:id="rId9"/>
    <p:sldId id="257" r:id="rId10"/>
    <p:sldId id="258" r:id="rId11"/>
    <p:sldId id="259" r:id="rId12"/>
    <p:sldId id="265" r:id="rId13"/>
    <p:sldId id="266" r:id="rId14"/>
    <p:sldId id="267" r:id="rId15"/>
    <p:sldId id="268" r:id="rId16"/>
    <p:sldId id="285" r:id="rId17"/>
    <p:sldId id="283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6" r:id="rId29"/>
  </p:sldIdLst>
  <p:sldSz cx="13716000" cy="85725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Date Placeholder"/>
          <p:cNvSpPr>
            <a:spLocks noGrp="1"/>
          </p:cNvSpPr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3B2FA-B82A-E559-6791-B5A070C00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9228E-B86F-2C40-8302-C1A5B66F8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CAAF4-4323-CAB8-4B46-397061372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51530-9E8B-FA24-77E3-6D7B51A881FA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142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C8FD-C6B5-391B-0DAE-A629C74DB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E59873-7B90-8139-E795-BCE0D3CB4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E77D5-73EB-7DE1-590E-16328F453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CBEC0-334C-F716-90D1-69649017342B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55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09A3CBBA-8492-4EE4-8EC0-52D1F7722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63" y="1240958"/>
            <a:ext cx="12780900" cy="3420900"/>
          </a:xfrm>
          <a:prstGeom prst="rect">
            <a:avLst/>
          </a:prstGeom>
        </p:spPr>
        <p:txBody>
          <a:bodyPr spcFirstLastPara="1" wrap="square" lIns="142225" tIns="142225" rIns="142225" bIns="142225" anchor="b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algn="ctr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algn="ctr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algn="ctr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algn="ctr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algn="ctr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algn="ctr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algn="ctr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algn="ctr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11" name="Google Shape;11;p2">
            <a:extLst>
              <a:ext uri="{FF2B5EF4-FFF2-40B4-BE49-F238E27FC236}">
                <a16:creationId xmlns:a16="http://schemas.microsoft.com/office/drawing/2014/main" id="{BF4BA945-2AD9-493A-A895-3943CDE88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50" y="4723542"/>
            <a:ext cx="12780900" cy="13209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9pPr>
          </a:lstStyle>
          <a:p>
            <a:endParaRPr/>
          </a:p>
        </p:txBody>
      </p:sp>
      <p:sp>
        <p:nvSpPr>
          <p:cNvPr id="12" name="Google Shape;12;p2">
            <a:extLst>
              <a:ext uri="{FF2B5EF4-FFF2-40B4-BE49-F238E27FC236}">
                <a16:creationId xmlns:a16="http://schemas.microsoft.com/office/drawing/2014/main" id="{B73E2B05-9E06-403E-B4C3-2960C9A9000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#3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#3 2">
  <p:cSld name="Master #3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>
            <a:extLst>
              <a:ext uri="{FF2B5EF4-FFF2-40B4-BE49-F238E27FC236}">
                <a16:creationId xmlns:a16="http://schemas.microsoft.com/office/drawing/2014/main" id="{47CE4133-2872-4B19-A6AA-950EBEC6CF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9698" y="8172450"/>
            <a:ext cx="33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#3 1 1">
  <p:cSld name="Master #3 1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>
            <a:extLst>
              <a:ext uri="{FF2B5EF4-FFF2-40B4-BE49-F238E27FC236}">
                <a16:creationId xmlns:a16="http://schemas.microsoft.com/office/drawing/2014/main" id="{C09AC800-F2A5-4D15-9B42-3F9F75AC641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9698" y="8172450"/>
            <a:ext cx="33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0000"/>
                </a:solidFill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>
            <a:extLst>
              <a:ext uri="{FF2B5EF4-FFF2-40B4-BE49-F238E27FC236}">
                <a16:creationId xmlns:a16="http://schemas.microsoft.com/office/drawing/2014/main" id="{A4AB6C66-67F4-4CC8-AC88-9857E28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926000"/>
            <a:ext cx="4212000" cy="1259400"/>
          </a:xfrm>
          <a:prstGeom prst="rect">
            <a:avLst/>
          </a:prstGeom>
        </p:spPr>
        <p:txBody>
          <a:bodyPr spcFirstLastPara="1" wrap="square" lIns="142225" tIns="142225" rIns="142225" bIns="142225"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3700"/>
            </a:lvl1pPr>
            <a:lvl2pPr>
              <a:spcBef>
                <a:spcPts val="0"/>
              </a:spcBef>
              <a:spcAft>
                <a:spcPts val="0"/>
              </a:spcAft>
              <a:buNone/>
              <a:defRPr sz="3700"/>
            </a:lvl2pPr>
            <a:lvl3pPr>
              <a:spcBef>
                <a:spcPts val="0"/>
              </a:spcBef>
              <a:spcAft>
                <a:spcPts val="0"/>
              </a:spcAft>
              <a:buNone/>
              <a:defRPr sz="3700"/>
            </a:lvl3pPr>
            <a:lvl4pPr>
              <a:spcBef>
                <a:spcPts val="0"/>
              </a:spcBef>
              <a:spcAft>
                <a:spcPts val="0"/>
              </a:spcAft>
              <a:buNone/>
              <a:defRPr sz="3700"/>
            </a:lvl4pPr>
            <a:lvl5pPr>
              <a:spcBef>
                <a:spcPts val="0"/>
              </a:spcBef>
              <a:spcAft>
                <a:spcPts val="0"/>
              </a:spcAft>
              <a:buNone/>
              <a:defRPr sz="3700"/>
            </a:lvl5pPr>
            <a:lvl6pPr>
              <a:spcBef>
                <a:spcPts val="0"/>
              </a:spcBef>
              <a:spcAft>
                <a:spcPts val="0"/>
              </a:spcAft>
              <a:buNone/>
              <a:defRPr sz="3700"/>
            </a:lvl6pPr>
            <a:lvl7pPr>
              <a:spcBef>
                <a:spcPts val="0"/>
              </a:spcBef>
              <a:spcAft>
                <a:spcPts val="0"/>
              </a:spcAft>
              <a:buNone/>
              <a:defRPr sz="3700"/>
            </a:lvl7pPr>
            <a:lvl8pPr>
              <a:spcBef>
                <a:spcPts val="0"/>
              </a:spcBef>
              <a:spcAft>
                <a:spcPts val="0"/>
              </a:spcAft>
              <a:buNone/>
              <a:defRPr sz="3700"/>
            </a:lvl8pPr>
            <a:lvl9pPr>
              <a:spcBef>
                <a:spcPts val="0"/>
              </a:spcBef>
              <a:spcAft>
                <a:spcPts val="0"/>
              </a:spcAft>
              <a:buNone/>
              <a:defRPr sz="3700"/>
            </a:lvl9pPr>
          </a:lstStyle>
          <a:p>
            <a:endParaRPr/>
          </a:p>
        </p:txBody>
      </p:sp>
      <p:sp>
        <p:nvSpPr>
          <p:cNvPr id="30" name="Google Shape;30;p7">
            <a:extLst>
              <a:ext uri="{FF2B5EF4-FFF2-40B4-BE49-F238E27FC236}">
                <a16:creationId xmlns:a16="http://schemas.microsoft.com/office/drawing/2014/main" id="{E9B54DF8-D3D7-40B0-8631-69E32FD52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50" y="2316000"/>
            <a:ext cx="4212000" cy="52989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 marL="457200" indent="-349250">
              <a:spcBef>
                <a:spcPts val="0"/>
              </a:spcBef>
              <a:spcAft>
                <a:spcPts val="0"/>
              </a:spcAft>
              <a:buChar char="●"/>
              <a:defRPr sz="1900"/>
            </a:lvl1pPr>
            <a:lvl2pPr marL="9144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2pPr>
            <a:lvl3pPr marL="1371600" indent="-349250">
              <a:spcBef>
                <a:spcPts val="2500"/>
              </a:spcBef>
              <a:spcAft>
                <a:spcPts val="0"/>
              </a:spcAft>
              <a:buChar char="■"/>
              <a:defRPr sz="1900"/>
            </a:lvl3pPr>
            <a:lvl4pPr marL="1828800" indent="-349250">
              <a:spcBef>
                <a:spcPts val="2500"/>
              </a:spcBef>
              <a:spcAft>
                <a:spcPts val="0"/>
              </a:spcAft>
              <a:buChar char="●"/>
              <a:defRPr sz="1900"/>
            </a:lvl4pPr>
            <a:lvl5pPr marL="22860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5pPr>
            <a:lvl6pPr marL="2743200" indent="-349250">
              <a:spcBef>
                <a:spcPts val="2500"/>
              </a:spcBef>
              <a:spcAft>
                <a:spcPts val="0"/>
              </a:spcAft>
              <a:buChar char="■"/>
              <a:defRPr sz="1900"/>
            </a:lvl6pPr>
            <a:lvl7pPr marL="3200400" indent="-349250">
              <a:spcBef>
                <a:spcPts val="2500"/>
              </a:spcBef>
              <a:spcAft>
                <a:spcPts val="0"/>
              </a:spcAft>
              <a:buChar char="●"/>
              <a:defRPr sz="1900"/>
            </a:lvl7pPr>
            <a:lvl8pPr marL="36576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8pPr>
            <a:lvl9pPr marL="4114800" indent="-349250">
              <a:spcBef>
                <a:spcPts val="2500"/>
              </a:spcBef>
              <a:spcAft>
                <a:spcPts val="2500"/>
              </a:spcAft>
              <a:buChar char="■"/>
              <a:defRPr sz="1900"/>
            </a:lvl9pPr>
          </a:lstStyle>
          <a:p>
            <a:endParaRPr/>
          </a:p>
        </p:txBody>
      </p:sp>
      <p:sp>
        <p:nvSpPr>
          <p:cNvPr id="31" name="Google Shape;31;p7">
            <a:extLst>
              <a:ext uri="{FF2B5EF4-FFF2-40B4-BE49-F238E27FC236}">
                <a16:creationId xmlns:a16="http://schemas.microsoft.com/office/drawing/2014/main" id="{724EF756-BA9E-4A2C-BC24-5C91FF6F1E8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>
            <a:extLst>
              <a:ext uri="{FF2B5EF4-FFF2-40B4-BE49-F238E27FC236}">
                <a16:creationId xmlns:a16="http://schemas.microsoft.com/office/drawing/2014/main" id="{B41782B9-EF06-4122-85E5-DAD0D67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3584750"/>
            <a:ext cx="12780900" cy="1403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None/>
              <a:defRPr sz="5600"/>
            </a:lvl1pPr>
            <a:lvl2pPr algn="ctr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algn="ctr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algn="ctr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algn="ctr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algn="ctr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algn="ctr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algn="ctr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algn="ctr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15" name="Google Shape;15;p3">
            <a:extLst>
              <a:ext uri="{FF2B5EF4-FFF2-40B4-BE49-F238E27FC236}">
                <a16:creationId xmlns:a16="http://schemas.microsoft.com/office/drawing/2014/main" id="{64B843B8-C61A-480C-889A-198AEFACE91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>
            <a:extLst>
              <a:ext uri="{FF2B5EF4-FFF2-40B4-BE49-F238E27FC236}">
                <a16:creationId xmlns:a16="http://schemas.microsoft.com/office/drawing/2014/main" id="{35D50A79-FBF8-49B8-867E-CA8B906B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741708"/>
            <a:ext cx="12780900" cy="9546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/>
            </a:lvl1pPr>
            <a:lvl2pPr>
              <a:spcBef>
                <a:spcPts val="0"/>
              </a:spcBef>
              <a:spcAft>
                <a:spcPts val="0"/>
              </a:spcAft>
              <a:buNone/>
              <a:defRPr/>
            </a:lvl2pPr>
            <a:lvl3pPr>
              <a:spcBef>
                <a:spcPts val="0"/>
              </a:spcBef>
              <a:spcAft>
                <a:spcPts val="0"/>
              </a:spcAft>
              <a:buNone/>
              <a:defRPr/>
            </a:lvl3pPr>
            <a:lvl4pPr>
              <a:spcBef>
                <a:spcPts val="0"/>
              </a:spcBef>
              <a:spcAft>
                <a:spcPts val="0"/>
              </a:spcAft>
              <a:buNone/>
              <a:defRPr/>
            </a:lvl4pPr>
            <a:lvl5pPr>
              <a:spcBef>
                <a:spcPts val="0"/>
              </a:spcBef>
              <a:spcAft>
                <a:spcPts val="0"/>
              </a:spcAft>
              <a:buNone/>
              <a:defRPr/>
            </a:lvl5pPr>
            <a:lvl6pPr>
              <a:spcBef>
                <a:spcPts val="0"/>
              </a:spcBef>
              <a:spcAft>
                <a:spcPts val="0"/>
              </a:spcAft>
              <a:buNone/>
              <a:defRPr/>
            </a:lvl6pPr>
            <a:lvl7pPr>
              <a:spcBef>
                <a:spcPts val="0"/>
              </a:spcBef>
              <a:spcAft>
                <a:spcPts val="0"/>
              </a:spcAft>
              <a:buNone/>
              <a:defRPr/>
            </a:lvl7pPr>
            <a:lvl8pPr>
              <a:spcBef>
                <a:spcPts val="0"/>
              </a:spcBef>
              <a:spcAft>
                <a:spcPts val="0"/>
              </a:spcAft>
              <a:buNone/>
              <a:defRPr/>
            </a:lvl8pPr>
            <a:lvl9pPr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>
            <a:extLst>
              <a:ext uri="{FF2B5EF4-FFF2-40B4-BE49-F238E27FC236}">
                <a16:creationId xmlns:a16="http://schemas.microsoft.com/office/drawing/2014/main" id="{904EF7B4-09CB-4CB0-AAC9-18A4B2025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50" y="1920792"/>
            <a:ext cx="12780900" cy="56940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 marL="457200" indent="-406400">
              <a:spcBef>
                <a:spcPts val="0"/>
              </a:spcBef>
              <a:spcAft>
                <a:spcPts val="0"/>
              </a:spcAft>
              <a:buChar char="●"/>
              <a:defRPr/>
            </a:lvl1pPr>
            <a:lvl2pPr marL="914400" indent="-368300">
              <a:spcBef>
                <a:spcPts val="2500"/>
              </a:spcBef>
              <a:spcAft>
                <a:spcPts val="0"/>
              </a:spcAft>
              <a:buChar char="○"/>
              <a:defRPr/>
            </a:lvl2pPr>
            <a:lvl3pPr marL="1371600" indent="-368300">
              <a:spcBef>
                <a:spcPts val="2500"/>
              </a:spcBef>
              <a:spcAft>
                <a:spcPts val="0"/>
              </a:spcAft>
              <a:buChar char="■"/>
              <a:defRPr/>
            </a:lvl3pPr>
            <a:lvl4pPr marL="1828800" indent="-368300">
              <a:spcBef>
                <a:spcPts val="2500"/>
              </a:spcBef>
              <a:spcAft>
                <a:spcPts val="0"/>
              </a:spcAft>
              <a:buChar char="●"/>
              <a:defRPr/>
            </a:lvl4pPr>
            <a:lvl5pPr marL="2286000" indent="-368300">
              <a:spcBef>
                <a:spcPts val="2500"/>
              </a:spcBef>
              <a:spcAft>
                <a:spcPts val="0"/>
              </a:spcAft>
              <a:buChar char="○"/>
              <a:defRPr/>
            </a:lvl5pPr>
            <a:lvl6pPr marL="2743200" indent="-368300">
              <a:spcBef>
                <a:spcPts val="2500"/>
              </a:spcBef>
              <a:spcAft>
                <a:spcPts val="0"/>
              </a:spcAft>
              <a:buChar char="■"/>
              <a:defRPr/>
            </a:lvl6pPr>
            <a:lvl7pPr marL="3200400" indent="-368300">
              <a:spcBef>
                <a:spcPts val="2500"/>
              </a:spcBef>
              <a:spcAft>
                <a:spcPts val="0"/>
              </a:spcAft>
              <a:buChar char="●"/>
              <a:defRPr/>
            </a:lvl7pPr>
            <a:lvl8pPr marL="3657600" indent="-368300">
              <a:spcBef>
                <a:spcPts val="2500"/>
              </a:spcBef>
              <a:spcAft>
                <a:spcPts val="0"/>
              </a:spcAft>
              <a:buChar char="○"/>
              <a:defRPr/>
            </a:lvl8pPr>
            <a:lvl9pPr marL="4114800" indent="-368300">
              <a:spcBef>
                <a:spcPts val="2500"/>
              </a:spcBef>
              <a:spcAft>
                <a:spcPts val="2500"/>
              </a:spcAft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>
            <a:extLst>
              <a:ext uri="{FF2B5EF4-FFF2-40B4-BE49-F238E27FC236}">
                <a16:creationId xmlns:a16="http://schemas.microsoft.com/office/drawing/2014/main" id="{FFC5DDC0-B9D7-43E3-BBF5-E74E6907D2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>
            <a:extLst>
              <a:ext uri="{FF2B5EF4-FFF2-40B4-BE49-F238E27FC236}">
                <a16:creationId xmlns:a16="http://schemas.microsoft.com/office/drawing/2014/main" id="{627F15B4-97E7-4E66-A314-5B6C0CDA6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741708"/>
            <a:ext cx="12780900" cy="9546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/>
            </a:lvl1pPr>
            <a:lvl2pPr>
              <a:spcBef>
                <a:spcPts val="0"/>
              </a:spcBef>
              <a:spcAft>
                <a:spcPts val="0"/>
              </a:spcAft>
              <a:buNone/>
              <a:defRPr/>
            </a:lvl2pPr>
            <a:lvl3pPr>
              <a:spcBef>
                <a:spcPts val="0"/>
              </a:spcBef>
              <a:spcAft>
                <a:spcPts val="0"/>
              </a:spcAft>
              <a:buNone/>
              <a:defRPr/>
            </a:lvl3pPr>
            <a:lvl4pPr>
              <a:spcBef>
                <a:spcPts val="0"/>
              </a:spcBef>
              <a:spcAft>
                <a:spcPts val="0"/>
              </a:spcAft>
              <a:buNone/>
              <a:defRPr/>
            </a:lvl4pPr>
            <a:lvl5pPr>
              <a:spcBef>
                <a:spcPts val="0"/>
              </a:spcBef>
              <a:spcAft>
                <a:spcPts val="0"/>
              </a:spcAft>
              <a:buNone/>
              <a:defRPr/>
            </a:lvl5pPr>
            <a:lvl6pPr>
              <a:spcBef>
                <a:spcPts val="0"/>
              </a:spcBef>
              <a:spcAft>
                <a:spcPts val="0"/>
              </a:spcAft>
              <a:buNone/>
              <a:defRPr/>
            </a:lvl6pPr>
            <a:lvl7pPr>
              <a:spcBef>
                <a:spcPts val="0"/>
              </a:spcBef>
              <a:spcAft>
                <a:spcPts val="0"/>
              </a:spcAft>
              <a:buNone/>
              <a:defRPr/>
            </a:lvl7pPr>
            <a:lvl8pPr>
              <a:spcBef>
                <a:spcPts val="0"/>
              </a:spcBef>
              <a:spcAft>
                <a:spcPts val="0"/>
              </a:spcAft>
              <a:buNone/>
              <a:defRPr/>
            </a:lvl8pPr>
            <a:lvl9pPr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>
            <a:extLst>
              <a:ext uri="{FF2B5EF4-FFF2-40B4-BE49-F238E27FC236}">
                <a16:creationId xmlns:a16="http://schemas.microsoft.com/office/drawing/2014/main" id="{6C8763DB-B53E-4A6C-8CEA-BCE14CCD3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50" y="1920792"/>
            <a:ext cx="5999700" cy="56940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 marL="457200" indent="-368300">
              <a:spcBef>
                <a:spcPts val="0"/>
              </a:spcBef>
              <a:spcAft>
                <a:spcPts val="0"/>
              </a:spcAft>
              <a:buChar char="●"/>
              <a:defRPr sz="2200"/>
            </a:lvl1pPr>
            <a:lvl2pPr marL="9144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2pPr>
            <a:lvl3pPr marL="1371600" indent="-349250">
              <a:spcBef>
                <a:spcPts val="2500"/>
              </a:spcBef>
              <a:spcAft>
                <a:spcPts val="0"/>
              </a:spcAft>
              <a:buChar char="■"/>
              <a:defRPr sz="1900"/>
            </a:lvl3pPr>
            <a:lvl4pPr marL="1828800" indent="-349250">
              <a:spcBef>
                <a:spcPts val="2500"/>
              </a:spcBef>
              <a:spcAft>
                <a:spcPts val="0"/>
              </a:spcAft>
              <a:buChar char="●"/>
              <a:defRPr sz="1900"/>
            </a:lvl4pPr>
            <a:lvl5pPr marL="22860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5pPr>
            <a:lvl6pPr marL="2743200" indent="-349250">
              <a:spcBef>
                <a:spcPts val="2500"/>
              </a:spcBef>
              <a:spcAft>
                <a:spcPts val="0"/>
              </a:spcAft>
              <a:buChar char="■"/>
              <a:defRPr sz="1900"/>
            </a:lvl6pPr>
            <a:lvl7pPr marL="3200400" indent="-349250">
              <a:spcBef>
                <a:spcPts val="2500"/>
              </a:spcBef>
              <a:spcAft>
                <a:spcPts val="0"/>
              </a:spcAft>
              <a:buChar char="●"/>
              <a:defRPr sz="1900"/>
            </a:lvl7pPr>
            <a:lvl8pPr marL="36576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8pPr>
            <a:lvl9pPr marL="4114800" indent="-349250">
              <a:spcBef>
                <a:spcPts val="2500"/>
              </a:spcBef>
              <a:spcAft>
                <a:spcPts val="2500"/>
              </a:spcAft>
              <a:buChar char="■"/>
              <a:defRPr sz="1900"/>
            </a:lvl9pPr>
          </a:lstStyle>
          <a:p>
            <a:endParaRPr/>
          </a:p>
        </p:txBody>
      </p:sp>
      <p:sp>
        <p:nvSpPr>
          <p:cNvPr id="23" name="Google Shape;23;p5">
            <a:extLst>
              <a:ext uri="{FF2B5EF4-FFF2-40B4-BE49-F238E27FC236}">
                <a16:creationId xmlns:a16="http://schemas.microsoft.com/office/drawing/2014/main" id="{AE8B8692-39AE-4E3C-97DB-E1B36E361A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248600" y="1920792"/>
            <a:ext cx="5999700" cy="56940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 marL="457200" indent="-368300">
              <a:spcBef>
                <a:spcPts val="0"/>
              </a:spcBef>
              <a:spcAft>
                <a:spcPts val="0"/>
              </a:spcAft>
              <a:buChar char="●"/>
              <a:defRPr sz="2200"/>
            </a:lvl1pPr>
            <a:lvl2pPr marL="9144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2pPr>
            <a:lvl3pPr marL="1371600" indent="-349250">
              <a:spcBef>
                <a:spcPts val="2500"/>
              </a:spcBef>
              <a:spcAft>
                <a:spcPts val="0"/>
              </a:spcAft>
              <a:buChar char="■"/>
              <a:defRPr sz="1900"/>
            </a:lvl3pPr>
            <a:lvl4pPr marL="1828800" indent="-349250">
              <a:spcBef>
                <a:spcPts val="2500"/>
              </a:spcBef>
              <a:spcAft>
                <a:spcPts val="0"/>
              </a:spcAft>
              <a:buChar char="●"/>
              <a:defRPr sz="1900"/>
            </a:lvl4pPr>
            <a:lvl5pPr marL="22860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5pPr>
            <a:lvl6pPr marL="2743200" indent="-349250">
              <a:spcBef>
                <a:spcPts val="2500"/>
              </a:spcBef>
              <a:spcAft>
                <a:spcPts val="0"/>
              </a:spcAft>
              <a:buChar char="■"/>
              <a:defRPr sz="1900"/>
            </a:lvl6pPr>
            <a:lvl7pPr marL="3200400" indent="-349250">
              <a:spcBef>
                <a:spcPts val="2500"/>
              </a:spcBef>
              <a:spcAft>
                <a:spcPts val="0"/>
              </a:spcAft>
              <a:buChar char="●"/>
              <a:defRPr sz="1900"/>
            </a:lvl7pPr>
            <a:lvl8pPr marL="3657600" indent="-349250">
              <a:spcBef>
                <a:spcPts val="2500"/>
              </a:spcBef>
              <a:spcAft>
                <a:spcPts val="0"/>
              </a:spcAft>
              <a:buChar char="○"/>
              <a:defRPr sz="1900"/>
            </a:lvl8pPr>
            <a:lvl9pPr marL="4114800" indent="-349250">
              <a:spcBef>
                <a:spcPts val="2500"/>
              </a:spcBef>
              <a:spcAft>
                <a:spcPts val="2500"/>
              </a:spcAft>
              <a:buChar char="■"/>
              <a:defRPr sz="1900"/>
            </a:lvl9pPr>
          </a:lstStyle>
          <a:p>
            <a:endParaRPr/>
          </a:p>
        </p:txBody>
      </p:sp>
      <p:sp>
        <p:nvSpPr>
          <p:cNvPr id="24" name="Google Shape;24;p5">
            <a:extLst>
              <a:ext uri="{FF2B5EF4-FFF2-40B4-BE49-F238E27FC236}">
                <a16:creationId xmlns:a16="http://schemas.microsoft.com/office/drawing/2014/main" id="{56273B0E-71AD-4549-B31F-C98958032C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>
            <a:extLst>
              <a:ext uri="{FF2B5EF4-FFF2-40B4-BE49-F238E27FC236}">
                <a16:creationId xmlns:a16="http://schemas.microsoft.com/office/drawing/2014/main" id="{89DF3086-2921-4BE9-A047-FD767805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741708"/>
            <a:ext cx="12780900" cy="9546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/>
            </a:lvl1pPr>
            <a:lvl2pPr>
              <a:spcBef>
                <a:spcPts val="0"/>
              </a:spcBef>
              <a:spcAft>
                <a:spcPts val="0"/>
              </a:spcAft>
              <a:buNone/>
              <a:defRPr/>
            </a:lvl2pPr>
            <a:lvl3pPr>
              <a:spcBef>
                <a:spcPts val="0"/>
              </a:spcBef>
              <a:spcAft>
                <a:spcPts val="0"/>
              </a:spcAft>
              <a:buNone/>
              <a:defRPr/>
            </a:lvl3pPr>
            <a:lvl4pPr>
              <a:spcBef>
                <a:spcPts val="0"/>
              </a:spcBef>
              <a:spcAft>
                <a:spcPts val="0"/>
              </a:spcAft>
              <a:buNone/>
              <a:defRPr/>
            </a:lvl4pPr>
            <a:lvl5pPr>
              <a:spcBef>
                <a:spcPts val="0"/>
              </a:spcBef>
              <a:spcAft>
                <a:spcPts val="0"/>
              </a:spcAft>
              <a:buNone/>
              <a:defRPr/>
            </a:lvl5pPr>
            <a:lvl6pPr>
              <a:spcBef>
                <a:spcPts val="0"/>
              </a:spcBef>
              <a:spcAft>
                <a:spcPts val="0"/>
              </a:spcAft>
              <a:buNone/>
              <a:defRPr/>
            </a:lvl6pPr>
            <a:lvl7pPr>
              <a:spcBef>
                <a:spcPts val="0"/>
              </a:spcBef>
              <a:spcAft>
                <a:spcPts val="0"/>
              </a:spcAft>
              <a:buNone/>
              <a:defRPr/>
            </a:lvl7pPr>
            <a:lvl8pPr>
              <a:spcBef>
                <a:spcPts val="0"/>
              </a:spcBef>
              <a:spcAft>
                <a:spcPts val="0"/>
              </a:spcAft>
              <a:buNone/>
              <a:defRPr/>
            </a:lvl8pPr>
            <a:lvl9pPr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>
            <a:extLst>
              <a:ext uri="{FF2B5EF4-FFF2-40B4-BE49-F238E27FC236}">
                <a16:creationId xmlns:a16="http://schemas.microsoft.com/office/drawing/2014/main" id="{93604806-3311-430C-B0E9-4982CE0B666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>
            <a:extLst>
              <a:ext uri="{FF2B5EF4-FFF2-40B4-BE49-F238E27FC236}">
                <a16:creationId xmlns:a16="http://schemas.microsoft.com/office/drawing/2014/main" id="{BDD10790-6B8A-4FBF-AE21-646A5A64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75" y="750250"/>
            <a:ext cx="9551700" cy="6818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7500"/>
            </a:lvl1pPr>
            <a:lvl2pPr>
              <a:spcBef>
                <a:spcPts val="0"/>
              </a:spcBef>
              <a:spcAft>
                <a:spcPts val="0"/>
              </a:spcAft>
              <a:buNone/>
              <a:defRPr sz="7500"/>
            </a:lvl2pPr>
            <a:lvl3pPr>
              <a:spcBef>
                <a:spcPts val="0"/>
              </a:spcBef>
              <a:spcAft>
                <a:spcPts val="0"/>
              </a:spcAft>
              <a:buNone/>
              <a:defRPr sz="7500"/>
            </a:lvl3pPr>
            <a:lvl4pPr>
              <a:spcBef>
                <a:spcPts val="0"/>
              </a:spcBef>
              <a:spcAft>
                <a:spcPts val="0"/>
              </a:spcAft>
              <a:buNone/>
              <a:defRPr sz="7500"/>
            </a:lvl4pPr>
            <a:lvl5pPr>
              <a:spcBef>
                <a:spcPts val="0"/>
              </a:spcBef>
              <a:spcAft>
                <a:spcPts val="0"/>
              </a:spcAft>
              <a:buNone/>
              <a:defRPr sz="7500"/>
            </a:lvl5pPr>
            <a:lvl6pPr>
              <a:spcBef>
                <a:spcPts val="0"/>
              </a:spcBef>
              <a:spcAft>
                <a:spcPts val="0"/>
              </a:spcAft>
              <a:buNone/>
              <a:defRPr sz="7500"/>
            </a:lvl6pPr>
            <a:lvl7pPr>
              <a:spcBef>
                <a:spcPts val="0"/>
              </a:spcBef>
              <a:spcAft>
                <a:spcPts val="0"/>
              </a:spcAft>
              <a:buNone/>
              <a:defRPr sz="7500"/>
            </a:lvl7pPr>
            <a:lvl8pPr>
              <a:spcBef>
                <a:spcPts val="0"/>
              </a:spcBef>
              <a:spcAft>
                <a:spcPts val="0"/>
              </a:spcAft>
              <a:buNone/>
              <a:defRPr sz="7500"/>
            </a:lvl8pPr>
            <a:lvl9pPr>
              <a:spcBef>
                <a:spcPts val="0"/>
              </a:spcBef>
              <a:spcAft>
                <a:spcPts val="0"/>
              </a:spcAft>
              <a:buNone/>
              <a:defRPr sz="7500"/>
            </a:lvl9pPr>
          </a:lstStyle>
          <a:p>
            <a:endParaRPr/>
          </a:p>
        </p:txBody>
      </p:sp>
      <p:sp>
        <p:nvSpPr>
          <p:cNvPr id="34" name="Google Shape;34;p8">
            <a:extLst>
              <a:ext uri="{FF2B5EF4-FFF2-40B4-BE49-F238E27FC236}">
                <a16:creationId xmlns:a16="http://schemas.microsoft.com/office/drawing/2014/main" id="{74822592-442B-4847-8655-D71AEAA86C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>
            <a:extLst>
              <a:ext uri="{FF2B5EF4-FFF2-40B4-BE49-F238E27FC236}">
                <a16:creationId xmlns:a16="http://schemas.microsoft.com/office/drawing/2014/main" id="{3DBB4ADB-E7FD-44B4-9E05-4D108788B507}"/>
              </a:ext>
            </a:extLst>
          </p:cNvPr>
          <p:cNvSpPr>
            <a:spLocks noGrp="1"/>
          </p:cNvSpPr>
          <p:nvPr/>
        </p:nvSpPr>
        <p:spPr>
          <a:xfrm>
            <a:off x="6858000" y="-208"/>
            <a:ext cx="6858000" cy="857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2225" tIns="142225" rIns="142225" bIns="142225" anchor="ctr">
            <a:noAutofit/>
          </a:bodyPr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>
            <a:extLst>
              <a:ext uri="{FF2B5EF4-FFF2-40B4-BE49-F238E27FC236}">
                <a16:creationId xmlns:a16="http://schemas.microsoft.com/office/drawing/2014/main" id="{1CE3CD46-C233-48A7-B99A-6C28BA9B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0" y="2055292"/>
            <a:ext cx="6067800" cy="2470500"/>
          </a:xfrm>
          <a:prstGeom prst="rect">
            <a:avLst/>
          </a:prstGeom>
        </p:spPr>
        <p:txBody>
          <a:bodyPr spcFirstLastPara="1" wrap="square" lIns="142225" tIns="142225" rIns="142225" bIns="142225" anchor="b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None/>
              <a:defRPr sz="6500"/>
            </a:lvl1pPr>
            <a:lvl2pPr algn="ctr">
              <a:spcBef>
                <a:spcPts val="0"/>
              </a:spcBef>
              <a:spcAft>
                <a:spcPts val="0"/>
              </a:spcAft>
              <a:buNone/>
              <a:defRPr sz="6500"/>
            </a:lvl2pPr>
            <a:lvl3pPr algn="ctr">
              <a:spcBef>
                <a:spcPts val="0"/>
              </a:spcBef>
              <a:spcAft>
                <a:spcPts val="0"/>
              </a:spcAft>
              <a:buNone/>
              <a:defRPr sz="6500"/>
            </a:lvl3pPr>
            <a:lvl4pPr algn="ctr">
              <a:spcBef>
                <a:spcPts val="0"/>
              </a:spcBef>
              <a:spcAft>
                <a:spcPts val="0"/>
              </a:spcAft>
              <a:buNone/>
              <a:defRPr sz="6500"/>
            </a:lvl4pPr>
            <a:lvl5pPr algn="ctr">
              <a:spcBef>
                <a:spcPts val="0"/>
              </a:spcBef>
              <a:spcAft>
                <a:spcPts val="0"/>
              </a:spcAft>
              <a:buNone/>
              <a:defRPr sz="6500"/>
            </a:lvl5pPr>
            <a:lvl6pPr algn="ctr">
              <a:spcBef>
                <a:spcPts val="0"/>
              </a:spcBef>
              <a:spcAft>
                <a:spcPts val="0"/>
              </a:spcAft>
              <a:buNone/>
              <a:defRPr sz="6500"/>
            </a:lvl6pPr>
            <a:lvl7pPr algn="ctr">
              <a:spcBef>
                <a:spcPts val="0"/>
              </a:spcBef>
              <a:spcAft>
                <a:spcPts val="0"/>
              </a:spcAft>
              <a:buNone/>
              <a:defRPr sz="6500"/>
            </a:lvl7pPr>
            <a:lvl8pPr algn="ctr">
              <a:spcBef>
                <a:spcPts val="0"/>
              </a:spcBef>
              <a:spcAft>
                <a:spcPts val="0"/>
              </a:spcAft>
              <a:buNone/>
              <a:defRPr sz="6500"/>
            </a:lvl8pPr>
            <a:lvl9pPr algn="ctr">
              <a:spcBef>
                <a:spcPts val="0"/>
              </a:spcBef>
              <a:spcAft>
                <a:spcPts val="0"/>
              </a:spcAft>
              <a:buNone/>
              <a:defRPr sz="6500"/>
            </a:lvl9pPr>
          </a:lstStyle>
          <a:p>
            <a:endParaRPr/>
          </a:p>
        </p:txBody>
      </p:sp>
      <p:sp>
        <p:nvSpPr>
          <p:cNvPr id="38" name="Google Shape;38;p9">
            <a:extLst>
              <a:ext uri="{FF2B5EF4-FFF2-40B4-BE49-F238E27FC236}">
                <a16:creationId xmlns:a16="http://schemas.microsoft.com/office/drawing/2014/main" id="{88B1E6C9-C3DB-4776-AD46-FE93FD485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250" y="4671792"/>
            <a:ext cx="6067800" cy="2058600"/>
          </a:xfrm>
          <a:prstGeom prst="rect">
            <a:avLst/>
          </a:prstGeom>
        </p:spPr>
        <p:txBody>
          <a:bodyPr spcFirstLastPara="1" wrap="square" lIns="142225" tIns="142225" rIns="142225" bIns="142225"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/>
            </a:lvl9pPr>
          </a:lstStyle>
          <a:p>
            <a:endParaRPr/>
          </a:p>
        </p:txBody>
      </p:sp>
      <p:sp>
        <p:nvSpPr>
          <p:cNvPr id="39" name="Google Shape;39;p9">
            <a:extLst>
              <a:ext uri="{FF2B5EF4-FFF2-40B4-BE49-F238E27FC236}">
                <a16:creationId xmlns:a16="http://schemas.microsoft.com/office/drawing/2014/main" id="{55E39A9A-DE57-4BF8-8EB5-83A51E79E16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09250" y="1206792"/>
            <a:ext cx="5755500" cy="61584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 marL="457200" indent="-406400">
              <a:spcBef>
                <a:spcPts val="0"/>
              </a:spcBef>
              <a:spcAft>
                <a:spcPts val="0"/>
              </a:spcAft>
              <a:buChar char="●"/>
              <a:defRPr/>
            </a:lvl1pPr>
            <a:lvl2pPr marL="914400" indent="-368300">
              <a:spcBef>
                <a:spcPts val="2500"/>
              </a:spcBef>
              <a:spcAft>
                <a:spcPts val="0"/>
              </a:spcAft>
              <a:buChar char="○"/>
              <a:defRPr/>
            </a:lvl2pPr>
            <a:lvl3pPr marL="1371600" indent="-368300">
              <a:spcBef>
                <a:spcPts val="2500"/>
              </a:spcBef>
              <a:spcAft>
                <a:spcPts val="0"/>
              </a:spcAft>
              <a:buChar char="■"/>
              <a:defRPr/>
            </a:lvl3pPr>
            <a:lvl4pPr marL="1828800" indent="-368300">
              <a:spcBef>
                <a:spcPts val="2500"/>
              </a:spcBef>
              <a:spcAft>
                <a:spcPts val="0"/>
              </a:spcAft>
              <a:buChar char="●"/>
              <a:defRPr/>
            </a:lvl4pPr>
            <a:lvl5pPr marL="2286000" indent="-368300">
              <a:spcBef>
                <a:spcPts val="2500"/>
              </a:spcBef>
              <a:spcAft>
                <a:spcPts val="0"/>
              </a:spcAft>
              <a:buChar char="○"/>
              <a:defRPr/>
            </a:lvl5pPr>
            <a:lvl6pPr marL="2743200" indent="-368300">
              <a:spcBef>
                <a:spcPts val="2500"/>
              </a:spcBef>
              <a:spcAft>
                <a:spcPts val="0"/>
              </a:spcAft>
              <a:buChar char="■"/>
              <a:defRPr/>
            </a:lvl6pPr>
            <a:lvl7pPr marL="3200400" indent="-368300">
              <a:spcBef>
                <a:spcPts val="2500"/>
              </a:spcBef>
              <a:spcAft>
                <a:spcPts val="0"/>
              </a:spcAft>
              <a:buChar char="●"/>
              <a:defRPr/>
            </a:lvl7pPr>
            <a:lvl8pPr marL="3657600" indent="-368300">
              <a:spcBef>
                <a:spcPts val="2500"/>
              </a:spcBef>
              <a:spcAft>
                <a:spcPts val="0"/>
              </a:spcAft>
              <a:buChar char="○"/>
              <a:defRPr/>
            </a:lvl8pPr>
            <a:lvl9pPr marL="4114800" indent="-368300">
              <a:spcBef>
                <a:spcPts val="2500"/>
              </a:spcBef>
              <a:spcAft>
                <a:spcPts val="2500"/>
              </a:spcAft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>
            <a:extLst>
              <a:ext uri="{FF2B5EF4-FFF2-40B4-BE49-F238E27FC236}">
                <a16:creationId xmlns:a16="http://schemas.microsoft.com/office/drawing/2014/main" id="{B64515BF-6846-4B40-A28A-FFE8184833E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>
            <a:extLst>
              <a:ext uri="{FF2B5EF4-FFF2-40B4-BE49-F238E27FC236}">
                <a16:creationId xmlns:a16="http://schemas.microsoft.com/office/drawing/2014/main" id="{65F4A36B-49B1-49D5-9574-C6CF684FDF0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</p:spPr>
        <p:txBody>
          <a:bodyPr spcFirstLastPara="1" wrap="square" lIns="142225" tIns="142225" rIns="142225" bIns="142225" anchor="ctr"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本文 1" userDrawn="1">
  <p:cSld name="TITLE_AND_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>
            <a:extLst>
              <a:ext uri="{FF2B5EF4-FFF2-40B4-BE49-F238E27FC236}">
                <a16:creationId xmlns:a16="http://schemas.microsoft.com/office/drawing/2014/main" id="{23B1C5B9-87AB-4C98-B6D4-B1A293EEE949}"/>
              </a:ext>
            </a:extLst>
          </p:cNvPr>
          <p:cNvSpPr>
            <a:spLocks noGrp="1"/>
          </p:cNvSpPr>
          <p:nvPr/>
        </p:nvSpPr>
        <p:spPr>
          <a:xfrm>
            <a:off x="0" y="8207700"/>
            <a:ext cx="13716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sz="1100">
                <a:solidFill>
                  <a:srgbClr val="999999"/>
                </a:solidFill>
              </a:rPr>
              <a:t>©図解総研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>
            <a:extLst>
              <a:ext uri="{FF2B5EF4-FFF2-40B4-BE49-F238E27FC236}">
                <a16:creationId xmlns:a16="http://schemas.microsoft.com/office/drawing/2014/main" id="{69846720-136D-4C56-AC28-156E6CE7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741708"/>
            <a:ext cx="127809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>
            <a:extLst>
              <a:ext uri="{FF2B5EF4-FFF2-40B4-BE49-F238E27FC236}">
                <a16:creationId xmlns:a16="http://schemas.microsoft.com/office/drawing/2014/main" id="{DEE37059-A5EE-40D4-B618-7F80BC1D9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50" y="1920792"/>
            <a:ext cx="12780900" cy="5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>
            <a:noAutofit/>
          </a:bodyPr>
          <a:lstStyle>
            <a:lvl1pPr marL="45720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har char="●"/>
              <a:defRPr sz="2800">
                <a:solidFill>
                  <a:schemeClr val="dk2"/>
                </a:solidFill>
              </a:defRPr>
            </a:lvl1pPr>
            <a:lvl2pPr marL="914400" indent="-36830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○"/>
              <a:defRPr sz="2200">
                <a:solidFill>
                  <a:schemeClr val="dk2"/>
                </a:solidFill>
              </a:defRPr>
            </a:lvl2pPr>
            <a:lvl3pPr marL="1371600" indent="-36830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■"/>
              <a:defRPr sz="2200">
                <a:solidFill>
                  <a:schemeClr val="dk2"/>
                </a:solidFill>
              </a:defRPr>
            </a:lvl3pPr>
            <a:lvl4pPr marL="1828800" indent="-36830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●"/>
              <a:defRPr sz="2200">
                <a:solidFill>
                  <a:schemeClr val="dk2"/>
                </a:solidFill>
              </a:defRPr>
            </a:lvl4pPr>
            <a:lvl5pPr marL="2286000" indent="-36830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○"/>
              <a:defRPr sz="2200">
                <a:solidFill>
                  <a:schemeClr val="dk2"/>
                </a:solidFill>
              </a:defRPr>
            </a:lvl5pPr>
            <a:lvl6pPr marL="2743200" indent="-36830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■"/>
              <a:defRPr sz="2200">
                <a:solidFill>
                  <a:schemeClr val="dk2"/>
                </a:solidFill>
              </a:defRPr>
            </a:lvl6pPr>
            <a:lvl7pPr marL="3200400" indent="-36830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●"/>
              <a:defRPr sz="2200">
                <a:solidFill>
                  <a:schemeClr val="dk2"/>
                </a:solidFill>
              </a:defRPr>
            </a:lvl7pPr>
            <a:lvl8pPr marL="3657600" indent="-36830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○"/>
              <a:defRPr sz="2200">
                <a:solidFill>
                  <a:schemeClr val="dk2"/>
                </a:solidFill>
              </a:defRPr>
            </a:lvl8pPr>
            <a:lvl9pPr marL="4114800" indent="-368300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Char char="■"/>
              <a:defRPr sz="2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>
            <a:extLst>
              <a:ext uri="{FF2B5EF4-FFF2-40B4-BE49-F238E27FC236}">
                <a16:creationId xmlns:a16="http://schemas.microsoft.com/office/drawing/2014/main" id="{2F53F6AE-6D97-4149-BE4C-C0F92837C3C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2708687" y="7772028"/>
            <a:ext cx="8229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r">
              <a:buNone/>
              <a:defRPr sz="1600">
                <a:solidFill>
                  <a:schemeClr val="dk2"/>
                </a:solidFill>
              </a:defRPr>
            </a:lvl1pPr>
            <a:lvl2pPr algn="r">
              <a:buNone/>
              <a:defRPr sz="1600">
                <a:solidFill>
                  <a:schemeClr val="dk2"/>
                </a:solidFill>
              </a:defRPr>
            </a:lvl2pPr>
            <a:lvl3pPr algn="r">
              <a:buNone/>
              <a:defRPr sz="1600">
                <a:solidFill>
                  <a:schemeClr val="dk2"/>
                </a:solidFill>
              </a:defRPr>
            </a:lvl3pPr>
            <a:lvl4pPr algn="r">
              <a:buNone/>
              <a:defRPr sz="1600">
                <a:solidFill>
                  <a:schemeClr val="dk2"/>
                </a:solidFill>
              </a:defRPr>
            </a:lvl4pPr>
            <a:lvl5pPr algn="r">
              <a:buNone/>
              <a:defRPr sz="1600">
                <a:solidFill>
                  <a:schemeClr val="dk2"/>
                </a:solidFill>
              </a:defRPr>
            </a:lvl5pPr>
            <a:lvl6pPr algn="r">
              <a:buNone/>
              <a:defRPr sz="1600">
                <a:solidFill>
                  <a:schemeClr val="dk2"/>
                </a:solidFill>
              </a:defRPr>
            </a:lvl6pPr>
            <a:lvl7pPr algn="r">
              <a:buNone/>
              <a:defRPr sz="1600">
                <a:solidFill>
                  <a:schemeClr val="dk2"/>
                </a:solidFill>
              </a:defRPr>
            </a:lvl7pPr>
            <a:lvl8pPr algn="r">
              <a:buNone/>
              <a:defRPr sz="1600">
                <a:solidFill>
                  <a:schemeClr val="dk2"/>
                </a:solidFill>
              </a:defRPr>
            </a:lvl8pPr>
            <a:lvl9pPr algn="r">
              <a:buNone/>
              <a:defRPr sz="1600">
                <a:solidFill>
                  <a:schemeClr val="dk2"/>
                </a:solidFill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1pPr>
      <a:lvl2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2pPr>
      <a:lvl3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3pPr>
      <a:lvl4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4pPr>
      <a:lvl5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5pPr>
      <a:lvl6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6pPr>
      <a:lvl7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7pPr>
      <a:lvl8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8pPr>
      <a:lvl9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lvl1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1pPr>
      <a:lvl2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2pPr>
      <a:lvl3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3pPr>
      <a:lvl4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4pPr>
      <a:lvl5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5pPr>
      <a:lvl6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6pPr>
      <a:lvl7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7pPr>
      <a:lvl8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8pPr>
      <a:lvl9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lvl1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1pPr>
      <a:lvl2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2pPr>
      <a:lvl3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3pPr>
      <a:lvl4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4pPr>
      <a:lvl5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5pPr>
      <a:lvl6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6pPr>
      <a:lvl7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7pPr>
      <a:lvl8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8pPr>
      <a:lvl9pPr algn="l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64BA01-3E6A-C60C-E113-E444F4373E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Focus Dock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E164065-9FFE-36A8-80F2-6E9A54015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b="0">
                <a:solidFill>
                  <a:srgbClr val="49657A"/>
                </a:solidFill>
                <a:latin typeface="Yu Gothic"/>
                <a:ea typeface="Yu Gothic"/>
                <a:cs typeface="Yu Gothic"/>
              </a:rPr>
              <a:t>ターゲット・ニーズ・競合分析 / Tane Lab</a:t>
            </a:r>
          </a:p>
        </p:txBody>
      </p:sp>
      <p:pic>
        <p:nvPicPr>
          <p:cNvPr id="7" name="図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75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0DCFE-69C0-F261-0270-9449231C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876300"/>
            <a:ext cx="10477500" cy="1047750"/>
          </a:xfrm>
        </p:spPr>
        <p:txBody>
          <a:bodyPr anchor="ctr"/>
          <a:lstStyle/>
          <a:p>
            <a:pPr algn="l">
              <a:buNone/>
              <a:defRPr sz="3300" b="1">
                <a:solidFill>
                  <a:srgbClr val="0F2742"/>
                </a:solidFill>
              </a:defRPr>
            </a:pPr>
            <a:r>
              <a:rPr sz="330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ターゲット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C716DD-3DE2-B286-3B48-5515F8FC5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50" y="2286000"/>
            <a:ext cx="9906000" cy="895350"/>
          </a:xfrm>
        </p:spPr>
        <p:txBody>
          <a:bodyPr anchor="ctr"/>
          <a:lstStyle/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32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使う人：スマホで集中が切れる高校生・受験生</a:t>
            </a:r>
            <a:endParaRPr sz="32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32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払う人：努力が見えず不安な保護者</a:t>
            </a:r>
            <a:endParaRPr sz="32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32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導入する人：学習継続を支援したい塾・学校</a:t>
            </a:r>
            <a:endParaRPr sz="32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4" name="FocusDock Accent Rule">
            <a:extLst>
              <a:ext uri="{FF2B5EF4-FFF2-40B4-BE49-F238E27FC236}">
                <a16:creationId xmlns:a16="http://schemas.microsoft.com/office/drawing/2014/main" id="{75AD9288-EB6A-4008-84A1-B83492DDA5B3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919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0DCFE-69C0-F261-0270-9449231C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876300"/>
            <a:ext cx="10477500" cy="1047750"/>
          </a:xfrm>
        </p:spPr>
        <p:txBody>
          <a:bodyPr anchor="ctr"/>
          <a:lstStyle/>
          <a:p>
            <a:pPr algn="l">
              <a:buNone/>
              <a:defRPr sz="3300" b="1">
                <a:solidFill>
                  <a:srgbClr val="0F2742"/>
                </a:solidFill>
              </a:defRPr>
            </a:pPr>
            <a:r>
              <a:rPr sz="330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応えるべき4つのニーズ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C716DD-3DE2-B286-3B48-5515F8FC5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50" y="2286000"/>
            <a:ext cx="9906000" cy="895350"/>
          </a:xfrm>
        </p:spPr>
        <p:txBody>
          <a:bodyPr anchor="ctr"/>
          <a:lstStyle/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1. </a:t>
            </a: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スマホを触らず、勉強を始めたい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2. </a:t>
            </a: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集中を中断せず、続けたい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3. </a:t>
            </a: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努力を見える形で残したい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4. </a:t>
            </a: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保護者・塾に頑張りを伝えたい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4" name="FocusDock Accent Rule">
            <a:extLst>
              <a:ext uri="{FF2B5EF4-FFF2-40B4-BE49-F238E27FC236}">
                <a16:creationId xmlns:a16="http://schemas.microsoft.com/office/drawing/2014/main" id="{75AD9288-EB6A-4008-84A1-B83492DDA5B3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420CFA0-D3F5-E3AB-CB67-824AE982B663}"/>
              </a:ext>
            </a:extLst>
          </p:cNvPr>
          <p:cNvSpPr txBox="1">
            <a:spLocks/>
          </p:cNvSpPr>
          <p:nvPr/>
        </p:nvSpPr>
        <p:spPr>
          <a:xfrm>
            <a:off x="1562100" y="4045366"/>
            <a:ext cx="10477500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 sz="3300" b="1">
                <a:solidFill>
                  <a:srgbClr val="0F2742"/>
                </a:solidFill>
              </a:defRPr>
            </a:pPr>
            <a:r>
              <a:rPr lang="ja-JP" altLang="en-US" sz="3300" b="1" kern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ニーズに対応する機能</a:t>
            </a:r>
            <a:endParaRPr lang="ja-JP" altLang="en-US" sz="3300" b="1" kern="0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0149C973-1765-7C62-1043-1800AB507033}"/>
              </a:ext>
            </a:extLst>
          </p:cNvPr>
          <p:cNvSpPr txBox="1">
            <a:spLocks/>
          </p:cNvSpPr>
          <p:nvPr/>
        </p:nvSpPr>
        <p:spPr>
          <a:xfrm>
            <a:off x="1809750" y="5455066"/>
            <a:ext cx="990600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ctr">
            <a:noAutofit/>
          </a:bodyPr>
          <a:lstStyle>
            <a:lvl1pPr marL="45720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har char="●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914400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○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■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●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○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■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●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har char="○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indent="-349250" algn="l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Char char="■"/>
              <a:defRPr sz="19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FontTx/>
              <a:buNone/>
              <a:defRPr sz="1900" b="1">
                <a:solidFill>
                  <a:srgbClr val="0F2742"/>
                </a:solidFill>
              </a:defRPr>
            </a:pPr>
            <a:r>
              <a:rPr lang="en-US" altLang="ja-JP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1. NFC</a:t>
            </a:r>
            <a:r>
              <a:rPr lang="ja-JP" altLang="en-US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スタンド：置く動作を開始スイッチに</a:t>
            </a:r>
          </a:p>
          <a:p>
            <a:pPr>
              <a:buFontTx/>
              <a:buNone/>
              <a:defRPr sz="1900" b="1">
                <a:solidFill>
                  <a:srgbClr val="0F2742"/>
                </a:solidFill>
              </a:defRPr>
            </a:pPr>
            <a:r>
              <a:rPr lang="en-US" altLang="ja-JP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2. </a:t>
            </a:r>
            <a:r>
              <a:rPr lang="ja-JP" altLang="en-US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スタンド固定：手に取るまでの手間を増やす</a:t>
            </a:r>
          </a:p>
          <a:p>
            <a:pPr>
              <a:buFontTx/>
              <a:buNone/>
              <a:defRPr sz="1900" b="1">
                <a:solidFill>
                  <a:srgbClr val="0F2742"/>
                </a:solidFill>
              </a:defRPr>
            </a:pPr>
            <a:r>
              <a:rPr lang="en-US" altLang="ja-JP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3. </a:t>
            </a:r>
            <a:r>
              <a:rPr lang="ja-JP" altLang="en-US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自動記録＋育成：成果を見える化し継続</a:t>
            </a:r>
          </a:p>
          <a:p>
            <a:pPr>
              <a:buFontTx/>
              <a:buNone/>
              <a:defRPr sz="1900" b="1">
                <a:solidFill>
                  <a:srgbClr val="0F2742"/>
                </a:solidFill>
              </a:defRPr>
            </a:pPr>
            <a:r>
              <a:rPr lang="en-US" altLang="ja-JP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4. </a:t>
            </a:r>
            <a:r>
              <a:rPr lang="ja-JP" altLang="en-US" sz="2800" b="1" kern="0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週次レポート：保護者・塾へ共有（次版）</a:t>
            </a:r>
          </a:p>
        </p:txBody>
      </p:sp>
    </p:spTree>
    <p:extLst>
      <p:ext uri="{BB962C8B-B14F-4D97-AF65-F5344CB8AC3E}">
        <p14:creationId xmlns:p14="http://schemas.microsoft.com/office/powerpoint/2010/main" val="25891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0DCFE-69C0-F261-0270-9449231C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876300"/>
            <a:ext cx="10477500" cy="1047750"/>
          </a:xfrm>
        </p:spPr>
        <p:txBody>
          <a:bodyPr anchor="ctr"/>
          <a:lstStyle/>
          <a:p>
            <a:pPr algn="l">
              <a:buNone/>
              <a:defRPr sz="3300" b="1">
                <a:solidFill>
                  <a:srgbClr val="0F2742"/>
                </a:solidFill>
              </a:defRPr>
            </a:pPr>
            <a:r>
              <a:rPr sz="33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競合は</a:t>
            </a:r>
            <a:r>
              <a:rPr lang="ja-JP" altLang="en-US" sz="33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次の</a:t>
            </a:r>
            <a:r>
              <a:rPr lang="en-US" altLang="ja-JP" sz="33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2</a:t>
            </a:r>
            <a:r>
              <a:rPr lang="ja-JP" altLang="en-US" sz="33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つが存在する</a:t>
            </a:r>
            <a:endParaRPr sz="33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C716DD-3DE2-B286-3B48-5515F8FC5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2837" y="2627832"/>
            <a:ext cx="9906000" cy="895350"/>
          </a:xfrm>
        </p:spPr>
        <p:txBody>
          <a:bodyPr anchor="ctr"/>
          <a:lstStyle/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Forest：ゲーム化＋アプリ制限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Studyplus：学習記録＋SNS</a:t>
            </a:r>
            <a:endParaRPr lang="en-US"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endParaRPr lang="en-US"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lang="ja-JP" altLang="en-US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私の製品</a:t>
            </a:r>
            <a:endParaRPr lang="en-US"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FocusDock：物理行動＋記録＋育成＋見守り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4" name="FocusDock Accent Rule">
            <a:extLst>
              <a:ext uri="{FF2B5EF4-FFF2-40B4-BE49-F238E27FC236}">
                <a16:creationId xmlns:a16="http://schemas.microsoft.com/office/drawing/2014/main" id="{75AD9288-EB6A-4008-84A1-B83492DDA5B3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919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0DCFE-69C0-F261-0270-9449231C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876300"/>
            <a:ext cx="10477500" cy="1047750"/>
          </a:xfrm>
        </p:spPr>
        <p:txBody>
          <a:bodyPr anchor="ctr"/>
          <a:lstStyle/>
          <a:p>
            <a:pPr algn="l">
              <a:buNone/>
              <a:defRPr sz="3300" b="1">
                <a:solidFill>
                  <a:srgbClr val="0F2742"/>
                </a:solidFill>
              </a:defRPr>
            </a:pPr>
            <a:r>
              <a:rPr sz="33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FocusDockは</a:t>
            </a:r>
            <a:r>
              <a:rPr lang="ja-JP" altLang="en-US" sz="33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それぞれの機能を</a:t>
            </a:r>
            <a:r>
              <a:rPr lang="en-US" altLang="ja-JP" sz="33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1</a:t>
            </a:r>
            <a:r>
              <a:rPr lang="ja-JP" altLang="en-US" sz="33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つに</a:t>
            </a:r>
            <a:endParaRPr sz="33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C716DD-3DE2-B286-3B48-5515F8FC5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50" y="2286000"/>
            <a:ext cx="9906000" cy="895350"/>
          </a:xfrm>
        </p:spPr>
        <p:txBody>
          <a:bodyPr anchor="ctr"/>
          <a:lstStyle/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4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Forest：育成に強い</a:t>
            </a:r>
            <a:endParaRPr sz="24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4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Studyplus：記録と共有に強い</a:t>
            </a:r>
            <a:endParaRPr sz="24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4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FocusDock</a:t>
            </a:r>
            <a:r>
              <a:rPr sz="24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：「</a:t>
            </a:r>
            <a:r>
              <a:rPr sz="24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置く」から記録・育成・見守りまで</a:t>
            </a:r>
            <a:r>
              <a:rPr lang="ja-JP" altLang="en-US" sz="24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してくれる</a:t>
            </a:r>
            <a:endParaRPr sz="24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4" name="FocusDock Accent Rule">
            <a:extLst>
              <a:ext uri="{FF2B5EF4-FFF2-40B4-BE49-F238E27FC236}">
                <a16:creationId xmlns:a16="http://schemas.microsoft.com/office/drawing/2014/main" id="{75AD9288-EB6A-4008-84A1-B83492DDA5B3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919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30B6DC-46E2-D86B-72A9-0E4AF1DE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3162300"/>
            <a:ext cx="762000" cy="1066800"/>
          </a:xfrm>
        </p:spPr>
        <p:txBody>
          <a:bodyPr anchor="ctr"/>
          <a:lstStyle/>
          <a:p>
            <a:pPr algn="l">
              <a:buNone/>
              <a:defRPr sz="2250" b="0">
                <a:solidFill>
                  <a:srgbClr val="2F80FF"/>
                </a:solidFill>
              </a:defRPr>
            </a:pPr>
            <a:r>
              <a:rPr sz="2250" b="0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↓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F1D1A3C-88D0-0B96-7CCE-793A49E90E34}"/>
              </a:ext>
            </a:extLst>
          </p:cNvPr>
          <p:cNvSpPr>
            <a:spLocks noGrp="1"/>
          </p:cNvSpPr>
          <p:nvPr/>
        </p:nvSpPr>
        <p:spPr>
          <a:xfrm>
            <a:off x="1714500" y="4324350"/>
            <a:ext cx="1019175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50" b="0">
                <a:solidFill>
                  <a:srgbClr val="49657A"/>
                </a:solidFill>
              </a:defRPr>
            </a:pPr>
            <a:r>
              <a:rPr sz="2850" b="0" i="0" u="none" cap="none">
                <a:ln>
                  <a:noFill/>
                </a:ln>
                <a:solidFill>
                  <a:srgbClr val="49657A"/>
                </a:solidFill>
                <a:latin typeface="Yu Gothic"/>
                <a:ea typeface="Yu Gothic"/>
                <a:cs typeface="Yu Gothic"/>
              </a:rPr>
              <a:t>6週間後、対象アプリの起動が57%減少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25BEEF96-0CD9-DDDC-3451-B031F4B912A1}"/>
              </a:ext>
            </a:extLst>
          </p:cNvPr>
          <p:cNvSpPr>
            <a:spLocks noGrp="1"/>
          </p:cNvSpPr>
          <p:nvPr/>
        </p:nvSpPr>
        <p:spPr>
          <a:xfrm>
            <a:off x="1714500" y="2000250"/>
            <a:ext cx="1019175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50" b="0">
                <a:solidFill>
                  <a:srgbClr val="49657A"/>
                </a:solidFill>
              </a:defRPr>
            </a:pPr>
            <a:r>
              <a:rPr sz="2850" b="0" i="0" u="none" cap="none">
                <a:ln>
                  <a:noFill/>
                </a:ln>
                <a:solidFill>
                  <a:srgbClr val="49657A"/>
                </a:solidFill>
                <a:latin typeface="Yu Gothic"/>
                <a:ea typeface="Yu Gothic"/>
                <a:cs typeface="Yu Gothic"/>
              </a:rPr>
              <a:t>関連研究：起動前に短い介入を加える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31187BE1-67A5-CC96-21D5-5CCA8E76E6CF}"/>
              </a:ext>
            </a:extLst>
          </p:cNvPr>
          <p:cNvSpPr>
            <a:spLocks noGrp="1"/>
          </p:cNvSpPr>
          <p:nvPr/>
        </p:nvSpPr>
        <p:spPr>
          <a:xfrm>
            <a:off x="1562100" y="5486400"/>
            <a:ext cx="76200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50" b="0">
                <a:solidFill>
                  <a:srgbClr val="2F80FF"/>
                </a:solidFill>
              </a:defRPr>
            </a:pPr>
            <a:r>
              <a:rPr sz="2250" b="0" i="0" u="none" cap="none">
                <a:ln>
                  <a:noFill/>
                </a:ln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↓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741A5E1A-1585-EE04-EFF8-7B83345A8ADF}"/>
              </a:ext>
            </a:extLst>
          </p:cNvPr>
          <p:cNvSpPr>
            <a:spLocks noGrp="1"/>
          </p:cNvSpPr>
          <p:nvPr/>
        </p:nvSpPr>
        <p:spPr>
          <a:xfrm>
            <a:off x="1714500" y="6648450"/>
            <a:ext cx="1019175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50" b="1">
                <a:solidFill>
                  <a:srgbClr val="0F2742"/>
                </a:solidFill>
              </a:defRPr>
            </a:pPr>
            <a:r>
              <a:rPr sz="2850" b="1" i="0" u="none" cap="none" dirty="0" err="1">
                <a:ln>
                  <a:noFill/>
                </a:ln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FocusDockは</a:t>
            </a:r>
            <a:r>
              <a:rPr lang="ja-JP" altLang="en-US" sz="2850" b="1" i="0" u="none" cap="none" dirty="0">
                <a:ln>
                  <a:noFill/>
                </a:ln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この機能を利用する</a:t>
            </a:r>
            <a:endParaRPr sz="2850" b="1" i="0" u="none" cap="none" dirty="0">
              <a:ln>
                <a:noFill/>
              </a:ln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7" name="FocusDock Accent Rule">
            <a:extLst>
              <a:ext uri="{FF2B5EF4-FFF2-40B4-BE49-F238E27FC236}">
                <a16:creationId xmlns:a16="http://schemas.microsoft.com/office/drawing/2014/main" id="{F39AD39D-FF76-4863-BF18-58CB4C0D21DD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2495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1" y="864804"/>
            <a:ext cx="13418938" cy="622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00116C-51D5-BBC2-2E20-B661BE48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置く動作</a:t>
            </a:r>
          </a:p>
        </p:txBody>
      </p:sp>
    </p:spTree>
    <p:extLst>
      <p:ext uri="{BB962C8B-B14F-4D97-AF65-F5344CB8AC3E}">
        <p14:creationId xmlns:p14="http://schemas.microsoft.com/office/powerpoint/2010/main" val="156475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09343F-61A1-1FDA-C335-BE61FF37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ルーティーン化で集中力上昇も</a:t>
            </a:r>
          </a:p>
        </p:txBody>
      </p:sp>
    </p:spTree>
    <p:extLst>
      <p:ext uri="{BB962C8B-B14F-4D97-AF65-F5344CB8AC3E}">
        <p14:creationId xmlns:p14="http://schemas.microsoft.com/office/powerpoint/2010/main" val="208722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0DCFE-69C0-F261-0270-9449231C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876300"/>
            <a:ext cx="10477500" cy="1047750"/>
          </a:xfrm>
        </p:spPr>
        <p:txBody>
          <a:bodyPr anchor="ctr"/>
          <a:lstStyle/>
          <a:p>
            <a:pPr algn="l">
              <a:buNone/>
              <a:defRPr sz="3300" b="1">
                <a:solidFill>
                  <a:srgbClr val="0F2742"/>
                </a:solidFill>
              </a:defRPr>
            </a:pPr>
            <a:r>
              <a:rPr sz="330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ビジネスプラン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C716DD-3DE2-B286-3B48-5515F8FC5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50" y="2286000"/>
            <a:ext cx="9906000" cy="895350"/>
          </a:xfrm>
        </p:spPr>
        <p:txBody>
          <a:bodyPr anchor="ctr"/>
          <a:lstStyle/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1. </a:t>
            </a: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販売商品と価格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2. 収益を安定させるB2B展開</a:t>
            </a: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3. </a:t>
            </a: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事業資金の流れ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4. </a:t>
            </a:r>
            <a:r>
              <a:rPr sz="2800" b="1" dirty="0" err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競合との差別化</a:t>
            </a:r>
            <a:endParaRPr sz="2800" b="1" dirty="0">
              <a:solidFill>
                <a:srgbClr val="0F2742"/>
              </a:solidFill>
              <a:latin typeface="Yu Gothic"/>
              <a:ea typeface="Yu Gothic"/>
              <a:cs typeface="Yu Gothic"/>
            </a:endParaRPr>
          </a:p>
        </p:txBody>
      </p:sp>
      <p:sp>
        <p:nvSpPr>
          <p:cNvPr id="4" name="FocusDock Accent Rule">
            <a:extLst>
              <a:ext uri="{FF2B5EF4-FFF2-40B4-BE49-F238E27FC236}">
                <a16:creationId xmlns:a16="http://schemas.microsoft.com/office/drawing/2014/main" id="{75AD9288-EB6A-4008-84A1-B83492DDA5B3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919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0E0D7F-C223-B8F3-F568-798E20DD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2476500"/>
            <a:ext cx="10858500" cy="3048000"/>
          </a:xfrm>
        </p:spPr>
        <p:txBody>
          <a:bodyPr anchor="ctr"/>
          <a:lstStyle/>
          <a:p>
            <a:pPr algn="ctr">
              <a:buNone/>
              <a:defRPr sz="5850" b="1">
                <a:solidFill>
                  <a:srgbClr val="2F80FF"/>
                </a:solidFill>
              </a:defRPr>
            </a:pPr>
            <a:r>
              <a:rPr sz="5850" b="1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NFCスタンド＋アプリをセット販売
2,980円</a:t>
            </a:r>
          </a:p>
        </p:txBody>
      </p:sp>
    </p:spTree>
    <p:extLst>
      <p:ext uri="{BB962C8B-B14F-4D97-AF65-F5344CB8AC3E}">
        <p14:creationId xmlns:p14="http://schemas.microsoft.com/office/powerpoint/2010/main" val="116926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E615A-85A9-B900-C963-19AB6C375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824177-304F-365B-3123-0DF1ACB8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400300"/>
            <a:ext cx="10572750" cy="3238500"/>
          </a:xfrm>
        </p:spPr>
        <p:txBody>
          <a:bodyPr anchor="ctr"/>
          <a:lstStyle/>
          <a:p>
            <a:pPr algn="l">
              <a:buNone/>
              <a:defRPr sz="4050" b="1">
                <a:solidFill>
                  <a:srgbClr val="0F2742"/>
                </a:solidFill>
              </a:defRPr>
            </a:pPr>
            <a:r>
              <a:rPr lang="ja-JP" altLang="en-US" sz="4050" b="1" dirty="0">
                <a:solidFill>
                  <a:srgbClr val="0F2742"/>
                </a:solidFill>
              </a:rPr>
              <a:t>課題</a:t>
            </a:r>
            <a:r>
              <a:rPr sz="4050" b="1" dirty="0">
                <a:solidFill>
                  <a:srgbClr val="0F2742"/>
                </a:solidFill>
              </a:rPr>
              <a:t>：</a:t>
            </a:r>
            <a:r>
              <a:rPr lang="ja-JP" altLang="en-US" sz="4050" b="1" dirty="0">
                <a:solidFill>
                  <a:srgbClr val="0F2742"/>
                </a:solidFill>
              </a:rPr>
              <a:t>勉強中ついスマホを触ってしまう</a:t>
            </a:r>
            <a:endParaRPr sz="4050" b="1" dirty="0">
              <a:solidFill>
                <a:srgbClr val="0F2742"/>
              </a:solidFill>
            </a:endParaRPr>
          </a:p>
        </p:txBody>
      </p:sp>
      <p:sp>
        <p:nvSpPr>
          <p:cNvPr id="3" name="FocusDock Accent Rule">
            <a:extLst>
              <a:ext uri="{FF2B5EF4-FFF2-40B4-BE49-F238E27FC236}">
                <a16:creationId xmlns:a16="http://schemas.microsoft.com/office/drawing/2014/main" id="{A0E1D664-45A7-4148-F9ED-35C4363EA825}"/>
              </a:ext>
            </a:extLst>
          </p:cNvPr>
          <p:cNvSpPr>
            <a:spLocks noGrp="1"/>
          </p:cNvSpPr>
          <p:nvPr/>
        </p:nvSpPr>
        <p:spPr>
          <a:xfrm>
            <a:off x="1143000" y="2876550"/>
            <a:ext cx="76200" cy="177165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960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47C6F3-94B0-5239-8AAB-F7F74CC6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819400"/>
            <a:ext cx="10668000" cy="2476500"/>
          </a:xfrm>
        </p:spPr>
        <p:txBody>
          <a:bodyPr anchor="ctr"/>
          <a:lstStyle/>
          <a:p>
            <a:pPr algn="l">
              <a:buNone/>
              <a:defRPr sz="4350" b="1">
                <a:solidFill>
                  <a:srgbClr val="FFFFFF"/>
                </a:solidFill>
              </a:defRPr>
            </a:pPr>
            <a:r>
              <a:rPr sz="4350" b="1">
                <a:solidFill>
                  <a:srgbClr val="FFFFFF"/>
                </a:solidFill>
                <a:latin typeface="Yu Gothic"/>
                <a:ea typeface="Yu Gothic"/>
                <a:cs typeface="Yu Gothic"/>
              </a:rPr>
              <a:t>収益上の弱点：受験終了と同時に個人顧客も卒業する</a:t>
            </a:r>
          </a:p>
        </p:txBody>
      </p:sp>
      <p:sp>
        <p:nvSpPr>
          <p:cNvPr id="3" name="FocusDock Accent Rule">
            <a:extLst>
              <a:ext uri="{FF2B5EF4-FFF2-40B4-BE49-F238E27FC236}">
                <a16:creationId xmlns:a16="http://schemas.microsoft.com/office/drawing/2014/main" id="{7638C044-0E68-475F-A8A0-5D715EF6F0FC}"/>
              </a:ext>
            </a:extLst>
          </p:cNvPr>
          <p:cNvSpPr>
            <a:spLocks noGrp="1"/>
          </p:cNvSpPr>
          <p:nvPr/>
        </p:nvSpPr>
        <p:spPr>
          <a:xfrm>
            <a:off x="1143000" y="3086100"/>
            <a:ext cx="76200" cy="165735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1889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5BC531-7D8B-65D3-058B-E167AD83B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819400"/>
            <a:ext cx="10668000" cy="2476500"/>
          </a:xfrm>
        </p:spPr>
        <p:txBody>
          <a:bodyPr anchor="ctr"/>
          <a:lstStyle/>
          <a:p>
            <a:pPr algn="l">
              <a:buNone/>
              <a:defRPr sz="4350" b="1">
                <a:solidFill>
                  <a:srgbClr val="FFFFFF"/>
                </a:solidFill>
              </a:defRPr>
            </a:pPr>
            <a:r>
              <a:rPr sz="4350" b="1">
                <a:solidFill>
                  <a:srgbClr val="FFFFFF"/>
                </a:solidFill>
                <a:latin typeface="Yu Gothic"/>
                <a:ea typeface="Yu Gothic"/>
                <a:cs typeface="Yu Gothic"/>
              </a:rPr>
              <a:t>安定収益の柱：塾への「まとめ売り」</a:t>
            </a:r>
          </a:p>
        </p:txBody>
      </p:sp>
      <p:sp>
        <p:nvSpPr>
          <p:cNvPr id="3" name="FocusDock Accent Rule">
            <a:extLst>
              <a:ext uri="{FF2B5EF4-FFF2-40B4-BE49-F238E27FC236}">
                <a16:creationId xmlns:a16="http://schemas.microsoft.com/office/drawing/2014/main" id="{8E0FAE19-9207-416A-B59F-4ADC2561D187}"/>
              </a:ext>
            </a:extLst>
          </p:cNvPr>
          <p:cNvSpPr>
            <a:spLocks noGrp="1"/>
          </p:cNvSpPr>
          <p:nvPr/>
        </p:nvSpPr>
        <p:spPr>
          <a:xfrm>
            <a:off x="1143000" y="3086100"/>
            <a:ext cx="76200" cy="165735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5112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0DCFE-69C0-F261-0270-9449231C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876300"/>
            <a:ext cx="10477500" cy="1047750"/>
          </a:xfrm>
        </p:spPr>
        <p:txBody>
          <a:bodyPr anchor="ctr"/>
          <a:lstStyle/>
          <a:p>
            <a:pPr algn="l">
              <a:buNone/>
              <a:defRPr sz="3300" b="1">
                <a:solidFill>
                  <a:srgbClr val="0F2742"/>
                </a:solidFill>
              </a:defRPr>
            </a:pPr>
            <a:r>
              <a:rPr sz="330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導入は小さく始めて実績を作る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C716DD-3DE2-B286-3B48-5515F8FC5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50" y="2286000"/>
            <a:ext cx="9906000" cy="895350"/>
          </a:xfrm>
        </p:spPr>
        <p:txBody>
          <a:bodyPr anchor="ctr"/>
          <a:lstStyle/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lang="en-US" altLang="ja-JP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1</a:t>
            </a:r>
            <a:r>
              <a:rPr lang="ja-JP" altLang="en-US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年目：近所の個人塾</a:t>
            </a: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lang="en-US" altLang="ja-JP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2</a:t>
            </a:r>
            <a:r>
              <a:rPr lang="ja-JP" altLang="en-US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年目：小規模チェーン</a:t>
            </a: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lang="en-US" altLang="ja-JP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3</a:t>
            </a:r>
            <a:r>
              <a:rPr lang="ja-JP" altLang="en-US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年目：大手塾</a:t>
            </a:r>
          </a:p>
          <a:p>
            <a:pPr algn="l">
              <a:buNone/>
              <a:defRPr sz="1900" b="1">
                <a:solidFill>
                  <a:srgbClr val="0F2742"/>
                </a:solidFill>
              </a:defRPr>
            </a:pPr>
            <a:r>
              <a:rPr lang="ja-JP" altLang="en-US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最初の</a:t>
            </a:r>
            <a:r>
              <a:rPr lang="en-US" altLang="ja-JP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2</a:t>
            </a:r>
            <a:r>
              <a:rPr lang="ja-JP" altLang="en-US" sz="28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年で実績を作り、大手へ提案</a:t>
            </a:r>
          </a:p>
        </p:txBody>
      </p:sp>
      <p:sp>
        <p:nvSpPr>
          <p:cNvPr id="4" name="FocusDock Accent Rule">
            <a:extLst>
              <a:ext uri="{FF2B5EF4-FFF2-40B4-BE49-F238E27FC236}">
                <a16:creationId xmlns:a16="http://schemas.microsoft.com/office/drawing/2014/main" id="{75AD9288-EB6A-4008-84A1-B83492DDA5B3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9199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1D8075-9DF2-EB50-C996-2A710F926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2476500"/>
            <a:ext cx="10858500" cy="3048000"/>
          </a:xfrm>
        </p:spPr>
        <p:txBody>
          <a:bodyPr anchor="ctr"/>
          <a:lstStyle/>
          <a:p>
            <a:pPr algn="ctr">
              <a:buNone/>
              <a:defRPr sz="5850" b="1">
                <a:solidFill>
                  <a:srgbClr val="2F80FF"/>
                </a:solidFill>
              </a:defRPr>
            </a:pPr>
            <a:r>
              <a:rPr sz="5850" b="1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生徒1人 月250円
年間3,000円（保護者負担）</a:t>
            </a:r>
          </a:p>
        </p:txBody>
      </p:sp>
    </p:spTree>
    <p:extLst>
      <p:ext uri="{BB962C8B-B14F-4D97-AF65-F5344CB8AC3E}">
        <p14:creationId xmlns:p14="http://schemas.microsoft.com/office/powerpoint/2010/main" val="687128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4ABA5D-1EEE-FB5C-FFB7-68B8D114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400300"/>
            <a:ext cx="10572750" cy="3238500"/>
          </a:xfrm>
        </p:spPr>
        <p:txBody>
          <a:bodyPr anchor="ctr"/>
          <a:lstStyle/>
          <a:p>
            <a:pPr algn="l">
              <a:buNone/>
              <a:defRPr sz="4350" b="1">
                <a:solidFill>
                  <a:srgbClr val="0F2742"/>
                </a:solidFill>
              </a:defRPr>
            </a:pPr>
            <a:r>
              <a:rPr sz="435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河合塾には、外部学習記録アプリを全校舎へ導入した前例がある</a:t>
            </a:r>
          </a:p>
        </p:txBody>
      </p:sp>
      <p:sp>
        <p:nvSpPr>
          <p:cNvPr id="3" name="FocusDock Accent Rule">
            <a:extLst>
              <a:ext uri="{FF2B5EF4-FFF2-40B4-BE49-F238E27FC236}">
                <a16:creationId xmlns:a16="http://schemas.microsoft.com/office/drawing/2014/main" id="{A75F4B58-B8C8-40E6-9C9B-BF151B6911D9}"/>
              </a:ext>
            </a:extLst>
          </p:cNvPr>
          <p:cNvSpPr>
            <a:spLocks noGrp="1"/>
          </p:cNvSpPr>
          <p:nvPr/>
        </p:nvSpPr>
        <p:spPr>
          <a:xfrm>
            <a:off x="1143000" y="2876550"/>
            <a:ext cx="76200" cy="177165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065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70DC86-EA0C-FCA6-B6A6-D249E5BB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1657350"/>
            <a:ext cx="10191750" cy="1066800"/>
          </a:xfrm>
        </p:spPr>
        <p:txBody>
          <a:bodyPr anchor="ctr"/>
          <a:lstStyle/>
          <a:p>
            <a:pPr algn="l">
              <a:buNone/>
              <a:defRPr sz="2100" b="0">
                <a:solidFill>
                  <a:srgbClr val="49657A"/>
                </a:solidFill>
              </a:defRPr>
            </a:pPr>
            <a:r>
              <a:rPr sz="2100" b="0">
                <a:solidFill>
                  <a:srgbClr val="49657A"/>
                </a:solidFill>
                <a:latin typeface="Yu Gothic"/>
                <a:ea typeface="Yu Gothic"/>
                <a:cs typeface="Yu Gothic"/>
              </a:rPr>
              <a:t>最初は「先に売って、そのお金で作る」（クラファン）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B7DC6FA-FA64-ABE8-4691-9A50FA2B4D7C}"/>
              </a:ext>
            </a:extLst>
          </p:cNvPr>
          <p:cNvSpPr>
            <a:spLocks noGrp="1"/>
          </p:cNvSpPr>
          <p:nvPr/>
        </p:nvSpPr>
        <p:spPr>
          <a:xfrm>
            <a:off x="1562100" y="2819400"/>
            <a:ext cx="76200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250" b="0">
                <a:solidFill>
                  <a:srgbClr val="2F80FF"/>
                </a:solidFill>
              </a:defRPr>
            </a:pPr>
            <a:r>
              <a:rPr sz="2250" b="0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↓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E84C975-114C-F175-151D-5B5E11318033}"/>
              </a:ext>
            </a:extLst>
          </p:cNvPr>
          <p:cNvSpPr>
            <a:spLocks noGrp="1"/>
          </p:cNvSpPr>
          <p:nvPr/>
        </p:nvSpPr>
        <p:spPr>
          <a:xfrm>
            <a:off x="1714500" y="3981450"/>
            <a:ext cx="1019175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550" b="0">
                <a:solidFill>
                  <a:srgbClr val="49657A"/>
                </a:solidFill>
              </a:defRPr>
            </a:pPr>
            <a:r>
              <a:rPr sz="2550" b="0">
                <a:solidFill>
                  <a:srgbClr val="49657A"/>
                </a:solidFill>
                <a:latin typeface="Yu Gothic"/>
                <a:ea typeface="Yu Gothic"/>
                <a:cs typeface="Yu Gothic"/>
              </a:rPr>
              <a:t>伸ばすときは「実績を見せて借りる」（公庫)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FB51F3A-E459-3E28-C16D-3424E3F44F6B}"/>
              </a:ext>
            </a:extLst>
          </p:cNvPr>
          <p:cNvSpPr>
            <a:spLocks noGrp="1"/>
          </p:cNvSpPr>
          <p:nvPr/>
        </p:nvSpPr>
        <p:spPr>
          <a:xfrm>
            <a:off x="1562100" y="5143500"/>
            <a:ext cx="76200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250" b="0">
                <a:solidFill>
                  <a:srgbClr val="2F80FF"/>
                </a:solidFill>
              </a:defRPr>
            </a:pPr>
            <a:r>
              <a:rPr sz="2250" b="0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↓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69D6332-2C6F-23B7-3322-1C910D502695}"/>
              </a:ext>
            </a:extLst>
          </p:cNvPr>
          <p:cNvSpPr>
            <a:spLocks noGrp="1"/>
          </p:cNvSpPr>
          <p:nvPr/>
        </p:nvSpPr>
        <p:spPr>
          <a:xfrm>
            <a:off x="1714500" y="6305550"/>
            <a:ext cx="1019175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550" b="1">
                <a:solidFill>
                  <a:srgbClr val="0F2742"/>
                </a:solidFill>
              </a:defRPr>
            </a:pPr>
            <a:r>
              <a:rPr sz="255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安定させるのは「塾へのまとめ売り」（B2B）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285D80C9-A164-A0DB-1F92-BDB56002FE47}"/>
              </a:ext>
            </a:extLst>
          </p:cNvPr>
          <p:cNvSpPr>
            <a:spLocks noGrp="1"/>
          </p:cNvSpPr>
          <p:nvPr/>
        </p:nvSpPr>
        <p:spPr>
          <a:xfrm>
            <a:off x="1562100" y="685800"/>
            <a:ext cx="105727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550" b="1">
                <a:solidFill>
                  <a:srgbClr val="0F2742"/>
                </a:solidFill>
              </a:defRPr>
            </a:pPr>
            <a:r>
              <a:rPr sz="255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お金の流れ1枚で説明</a:t>
            </a:r>
          </a:p>
        </p:txBody>
      </p:sp>
      <p:sp>
        <p:nvSpPr>
          <p:cNvPr id="8" name="FocusDock Accent Rule">
            <a:extLst>
              <a:ext uri="{FF2B5EF4-FFF2-40B4-BE49-F238E27FC236}">
                <a16:creationId xmlns:a16="http://schemas.microsoft.com/office/drawing/2014/main" id="{3DEFDD57-FC0C-4211-814D-DD85E41AAC0E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3685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81C6D8-219C-9E0C-8104-AE9524E6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2476500"/>
            <a:ext cx="10858500" cy="3048000"/>
          </a:xfrm>
        </p:spPr>
        <p:txBody>
          <a:bodyPr anchor="ctr"/>
          <a:lstStyle/>
          <a:p>
            <a:pPr algn="ctr">
              <a:buNone/>
              <a:defRPr sz="5550" b="1">
                <a:solidFill>
                  <a:srgbClr val="2F80FF"/>
                </a:solidFill>
              </a:defRPr>
            </a:pPr>
            <a:r>
              <a:rPr sz="5550" b="1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クラファン目標
300台・約90万円
黒字化ライン</a:t>
            </a:r>
          </a:p>
        </p:txBody>
      </p:sp>
    </p:spTree>
    <p:extLst>
      <p:ext uri="{BB962C8B-B14F-4D97-AF65-F5344CB8AC3E}">
        <p14:creationId xmlns:p14="http://schemas.microsoft.com/office/powerpoint/2010/main" val="3945256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9D27B-E6AB-20C9-2890-6A059B18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400300"/>
            <a:ext cx="10572750" cy="3238500"/>
          </a:xfrm>
        </p:spPr>
        <p:txBody>
          <a:bodyPr anchor="ctr"/>
          <a:lstStyle/>
          <a:p>
            <a:pPr algn="l">
              <a:buNone/>
              <a:defRPr sz="3600" b="1">
                <a:solidFill>
                  <a:srgbClr val="0F2742"/>
                </a:solidFill>
              </a:defRPr>
            </a:pPr>
            <a:r>
              <a:rPr sz="36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クラファン実績後、公庫で1</a:t>
            </a:r>
            <a:r>
              <a:rPr lang="en-US" sz="36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3</a:t>
            </a:r>
            <a:r>
              <a:rPr sz="3600" b="1" dirty="0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0万〜150万円を調達
50名×15教室×製造費1,500円＝112万円</a:t>
            </a:r>
          </a:p>
        </p:txBody>
      </p:sp>
      <p:sp>
        <p:nvSpPr>
          <p:cNvPr id="3" name="FocusDock Accent Rule">
            <a:extLst>
              <a:ext uri="{FF2B5EF4-FFF2-40B4-BE49-F238E27FC236}">
                <a16:creationId xmlns:a16="http://schemas.microsoft.com/office/drawing/2014/main" id="{331B1C7A-5315-4417-9D5B-3AACF18CFF0D}"/>
              </a:ext>
            </a:extLst>
          </p:cNvPr>
          <p:cNvSpPr>
            <a:spLocks noGrp="1"/>
          </p:cNvSpPr>
          <p:nvPr/>
        </p:nvSpPr>
        <p:spPr>
          <a:xfrm>
            <a:off x="1143000" y="2876550"/>
            <a:ext cx="76200" cy="177165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2515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BAA40D-6E36-9706-EB48-FC69168D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Focus dock</a:t>
            </a:r>
            <a:r>
              <a:rPr kumimoji="1" lang="ja-JP" altLang="en-US" dirty="0"/>
              <a:t>ぜひ</a:t>
            </a:r>
            <a:r>
              <a:rPr kumimoji="1" lang="en-US" altLang="ja-JP" dirty="0"/>
              <a:t>2980</a:t>
            </a:r>
            <a:r>
              <a:rPr kumimoji="1" lang="ja-JP" altLang="en-US" dirty="0"/>
              <a:t>円で</a:t>
            </a:r>
            <a:br>
              <a:rPr kumimoji="1" lang="en-US" altLang="ja-JP" dirty="0"/>
            </a:br>
            <a:r>
              <a:rPr kumimoji="1" lang="ja-JP" altLang="en-US" dirty="0"/>
              <a:t>お買い求めください</a:t>
            </a:r>
          </a:p>
        </p:txBody>
      </p:sp>
    </p:spTree>
    <p:extLst>
      <p:ext uri="{BB962C8B-B14F-4D97-AF65-F5344CB8AC3E}">
        <p14:creationId xmlns:p14="http://schemas.microsoft.com/office/powerpoint/2010/main" val="206547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65BE8-3DFB-257C-F6BF-DFEBEC921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9DCC94-0818-3C4B-5341-53EEC6CD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400300"/>
            <a:ext cx="10572750" cy="3238500"/>
          </a:xfrm>
        </p:spPr>
        <p:txBody>
          <a:bodyPr anchor="ctr"/>
          <a:lstStyle/>
          <a:p>
            <a:pPr algn="l">
              <a:buNone/>
              <a:defRPr sz="4050" b="1">
                <a:solidFill>
                  <a:srgbClr val="0F2742"/>
                </a:solidFill>
              </a:defRPr>
            </a:pPr>
            <a:r>
              <a:rPr lang="ja-JP" altLang="en-US" sz="4050" b="1" dirty="0">
                <a:solidFill>
                  <a:srgbClr val="0F2742"/>
                </a:solidFill>
              </a:rPr>
              <a:t>スマホを触らず勉強に集中でき、</a:t>
            </a:r>
            <a:br>
              <a:rPr lang="en-US" altLang="ja-JP" sz="4050" b="1" dirty="0">
                <a:solidFill>
                  <a:srgbClr val="0F2742"/>
                </a:solidFill>
              </a:rPr>
            </a:br>
            <a:r>
              <a:rPr lang="ja-JP" altLang="en-US" sz="4050" b="1" dirty="0">
                <a:solidFill>
                  <a:srgbClr val="0F2742"/>
                </a:solidFill>
              </a:rPr>
              <a:t>継続力を持たせたい</a:t>
            </a:r>
            <a:endParaRPr sz="4050" b="1" dirty="0">
              <a:solidFill>
                <a:srgbClr val="0F2742"/>
              </a:solidFill>
            </a:endParaRPr>
          </a:p>
        </p:txBody>
      </p:sp>
      <p:sp>
        <p:nvSpPr>
          <p:cNvPr id="3" name="FocusDock Accent Rule">
            <a:extLst>
              <a:ext uri="{FF2B5EF4-FFF2-40B4-BE49-F238E27FC236}">
                <a16:creationId xmlns:a16="http://schemas.microsoft.com/office/drawing/2014/main" id="{DE4F3F57-8C14-44AE-29BD-4F44EECAEFB3}"/>
              </a:ext>
            </a:extLst>
          </p:cNvPr>
          <p:cNvSpPr>
            <a:spLocks noGrp="1"/>
          </p:cNvSpPr>
          <p:nvPr/>
        </p:nvSpPr>
        <p:spPr>
          <a:xfrm>
            <a:off x="1143000" y="2876550"/>
            <a:ext cx="76200" cy="177165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556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713(1)">
            <a:hlinkClick r:id="" action="ppaction://media"/>
            <a:extLst>
              <a:ext uri="{FF2B5EF4-FFF2-40B4-BE49-F238E27FC236}">
                <a16:creationId xmlns:a16="http://schemas.microsoft.com/office/drawing/2014/main" id="{24827597-5848-946D-A86F-E98DFC69E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847" y="839401"/>
            <a:ext cx="12439275" cy="69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4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70DC86-EA0C-FCA6-B6A6-D249E5BB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1657350"/>
            <a:ext cx="10191750" cy="1066800"/>
          </a:xfrm>
        </p:spPr>
        <p:txBody>
          <a:bodyPr anchor="ctr"/>
          <a:lstStyle/>
          <a:p>
            <a:pPr algn="l">
              <a:buNone/>
              <a:defRPr sz="2100" b="0">
                <a:solidFill>
                  <a:srgbClr val="49657A"/>
                </a:solidFill>
              </a:defRPr>
            </a:pPr>
            <a:r>
              <a:rPr sz="2100" b="0">
                <a:solidFill>
                  <a:srgbClr val="49657A"/>
                </a:solidFill>
                <a:latin typeface="Yu Gothic"/>
                <a:ea typeface="Yu Gothic"/>
                <a:cs typeface="Yu Gothic"/>
              </a:rPr>
              <a:t>NFCスタンドにスマホを置く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B7DC6FA-FA64-ABE8-4691-9A50FA2B4D7C}"/>
              </a:ext>
            </a:extLst>
          </p:cNvPr>
          <p:cNvSpPr>
            <a:spLocks noGrp="1"/>
          </p:cNvSpPr>
          <p:nvPr/>
        </p:nvSpPr>
        <p:spPr>
          <a:xfrm>
            <a:off x="1562100" y="2819400"/>
            <a:ext cx="76200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250" b="0">
                <a:solidFill>
                  <a:srgbClr val="2F80FF"/>
                </a:solidFill>
              </a:defRPr>
            </a:pPr>
            <a:r>
              <a:rPr sz="2250" b="0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↓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E84C975-114C-F175-151D-5B5E11318033}"/>
              </a:ext>
            </a:extLst>
          </p:cNvPr>
          <p:cNvSpPr>
            <a:spLocks noGrp="1"/>
          </p:cNvSpPr>
          <p:nvPr/>
        </p:nvSpPr>
        <p:spPr>
          <a:xfrm>
            <a:off x="1714500" y="3981450"/>
            <a:ext cx="1019175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550" b="0">
                <a:solidFill>
                  <a:srgbClr val="49657A"/>
                </a:solidFill>
              </a:defRPr>
            </a:pPr>
            <a:r>
              <a:rPr sz="2550" b="0">
                <a:solidFill>
                  <a:srgbClr val="49657A"/>
                </a:solidFill>
                <a:latin typeface="Yu Gothic"/>
                <a:ea typeface="Yu Gothic"/>
                <a:cs typeface="Yu Gothic"/>
              </a:rPr>
              <a:t>他アプリを触りにくくし、集中時間を記録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FB51F3A-E459-3E28-C16D-3424E3F44F6B}"/>
              </a:ext>
            </a:extLst>
          </p:cNvPr>
          <p:cNvSpPr>
            <a:spLocks noGrp="1"/>
          </p:cNvSpPr>
          <p:nvPr/>
        </p:nvSpPr>
        <p:spPr>
          <a:xfrm>
            <a:off x="1562100" y="5143500"/>
            <a:ext cx="76200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250" b="0">
                <a:solidFill>
                  <a:srgbClr val="2F80FF"/>
                </a:solidFill>
              </a:defRPr>
            </a:pPr>
            <a:r>
              <a:rPr sz="2250" b="0">
                <a:solidFill>
                  <a:srgbClr val="2F80FF"/>
                </a:solidFill>
                <a:latin typeface="Yu Gothic"/>
                <a:ea typeface="Yu Gothic"/>
                <a:cs typeface="Yu Gothic"/>
              </a:rPr>
              <a:t>↓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69D6332-2C6F-23B7-3322-1C910D502695}"/>
              </a:ext>
            </a:extLst>
          </p:cNvPr>
          <p:cNvSpPr>
            <a:spLocks noGrp="1"/>
          </p:cNvSpPr>
          <p:nvPr/>
        </p:nvSpPr>
        <p:spPr>
          <a:xfrm>
            <a:off x="1714500" y="6305550"/>
            <a:ext cx="10191750" cy="10668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550" b="1">
                <a:solidFill>
                  <a:srgbClr val="0F2742"/>
                </a:solidFill>
              </a:defRPr>
            </a:pPr>
            <a:r>
              <a:rPr sz="255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勉強した時間だけキャラクターが育つ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285D80C9-A164-A0DB-1F92-BDB56002FE47}"/>
              </a:ext>
            </a:extLst>
          </p:cNvPr>
          <p:cNvSpPr>
            <a:spLocks noGrp="1"/>
          </p:cNvSpPr>
          <p:nvPr/>
        </p:nvSpPr>
        <p:spPr>
          <a:xfrm>
            <a:off x="1562100" y="685800"/>
            <a:ext cx="105727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spcFirstLastPara="1" wrap="square" lIns="142225" tIns="142225" rIns="142225" bIns="142225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 b="0" i="0" u="non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buNone/>
              <a:defRPr sz="2550" b="1">
                <a:solidFill>
                  <a:srgbClr val="0F2742"/>
                </a:solidFill>
              </a:defRPr>
            </a:pPr>
            <a:r>
              <a:rPr sz="2550" b="1">
                <a:solidFill>
                  <a:srgbClr val="0F2742"/>
                </a:solidFill>
                <a:latin typeface="Yu Gothic"/>
                <a:ea typeface="Yu Gothic"/>
                <a:cs typeface="Yu Gothic"/>
              </a:rPr>
              <a:t>FocusDockの仕組み</a:t>
            </a:r>
          </a:p>
        </p:txBody>
      </p:sp>
      <p:sp>
        <p:nvSpPr>
          <p:cNvPr id="8" name="FocusDock Accent Rule">
            <a:extLst>
              <a:ext uri="{FF2B5EF4-FFF2-40B4-BE49-F238E27FC236}">
                <a16:creationId xmlns:a16="http://schemas.microsoft.com/office/drawing/2014/main" id="{3DEFDD57-FC0C-4211-814D-DD85E41AAC0E}"/>
              </a:ext>
            </a:extLst>
          </p:cNvPr>
          <p:cNvSpPr>
            <a:spLocks noGrp="1"/>
          </p:cNvSpPr>
          <p:nvPr/>
        </p:nvSpPr>
        <p:spPr>
          <a:xfrm>
            <a:off x="1143000" y="1619250"/>
            <a:ext cx="76200" cy="533400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368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097EA-5CBA-C0D5-2903-ACF93976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アプリ内容</a:t>
            </a:r>
          </a:p>
        </p:txBody>
      </p:sp>
    </p:spTree>
    <p:extLst>
      <p:ext uri="{BB962C8B-B14F-4D97-AF65-F5344CB8AC3E}">
        <p14:creationId xmlns:p14="http://schemas.microsoft.com/office/powerpoint/2010/main" val="66949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873" y="247829"/>
            <a:ext cx="1692067" cy="3760149"/>
          </a:xfrm>
          <a:prstGeom prst="roundRect">
            <a:avLst>
              <a:gd name="adj" fmla="val 5629"/>
            </a:avLst>
          </a:prstGeom>
        </p:spPr>
      </p:pic>
      <p:pic>
        <p:nvPicPr>
          <p:cNvPr id="10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74" y="247827"/>
            <a:ext cx="1692067" cy="3760149"/>
          </a:xfrm>
          <a:prstGeom prst="roundRect">
            <a:avLst>
              <a:gd name="adj" fmla="val 5629"/>
            </a:avLst>
          </a:prstGeom>
        </p:spPr>
      </p:pic>
      <p:pic>
        <p:nvPicPr>
          <p:cNvPr id="11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552" y="247827"/>
            <a:ext cx="1692067" cy="3760149"/>
          </a:xfrm>
          <a:prstGeom prst="roundRect">
            <a:avLst>
              <a:gd name="adj" fmla="val 5629"/>
            </a:avLst>
          </a:prstGeom>
        </p:spPr>
      </p:pic>
      <p:pic>
        <p:nvPicPr>
          <p:cNvPr id="12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030" y="247827"/>
            <a:ext cx="1692067" cy="3760148"/>
          </a:xfrm>
          <a:prstGeom prst="roundRect">
            <a:avLst>
              <a:gd name="adj" fmla="val 5629"/>
            </a:avLst>
          </a:prstGeom>
        </p:spPr>
      </p:pic>
      <p:pic>
        <p:nvPicPr>
          <p:cNvPr id="13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5936" y="4564523"/>
            <a:ext cx="1731004" cy="3846676"/>
          </a:xfrm>
          <a:prstGeom prst="roundRect">
            <a:avLst>
              <a:gd name="adj" fmla="val 5503"/>
            </a:avLst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8074" y="4564523"/>
            <a:ext cx="1692068" cy="3760150"/>
          </a:xfrm>
          <a:prstGeom prst="roundRect">
            <a:avLst>
              <a:gd name="adj" fmla="val 5629"/>
            </a:avLst>
          </a:prstGeom>
        </p:spPr>
      </p:pic>
      <p:pic>
        <p:nvPicPr>
          <p:cNvPr id="15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552" y="4564522"/>
            <a:ext cx="1692066" cy="3760147"/>
          </a:xfrm>
          <a:prstGeom prst="roundRect">
            <a:avLst>
              <a:gd name="adj" fmla="val 5629"/>
            </a:avLst>
          </a:prstGeom>
        </p:spPr>
      </p:pic>
      <p:pic>
        <p:nvPicPr>
          <p:cNvPr id="16" name="図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5028" y="4564522"/>
            <a:ext cx="1692066" cy="3760148"/>
          </a:xfrm>
          <a:prstGeom prst="roundRect">
            <a:avLst>
              <a:gd name="adj" fmla="val 5629"/>
            </a:avLst>
          </a:prstGeom>
        </p:spPr>
      </p:pic>
    </p:spTree>
    <p:extLst>
      <p:ext uri="{BB962C8B-B14F-4D97-AF65-F5344CB8AC3E}">
        <p14:creationId xmlns:p14="http://schemas.microsoft.com/office/powerpoint/2010/main" val="109947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77743A-9003-BC99-B97F-1DF35184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400300"/>
            <a:ext cx="10572750" cy="3238500"/>
          </a:xfrm>
        </p:spPr>
        <p:txBody>
          <a:bodyPr anchor="ctr"/>
          <a:lstStyle/>
          <a:p>
            <a:pPr algn="l">
              <a:buNone/>
              <a:defRPr sz="4050" b="1">
                <a:solidFill>
                  <a:srgbClr val="0F2742"/>
                </a:solidFill>
              </a:defRPr>
            </a:pPr>
            <a:r>
              <a:rPr sz="4050" b="1">
                <a:solidFill>
                  <a:srgbClr val="0F2742"/>
                </a:solidFill>
              </a:rPr>
              <a:t>目的：我慢ではなく「置く行動」で
集中を始める</a:t>
            </a:r>
          </a:p>
        </p:txBody>
      </p:sp>
      <p:sp>
        <p:nvSpPr>
          <p:cNvPr id="3" name="FocusDock Accent Rule">
            <a:extLst>
              <a:ext uri="{FF2B5EF4-FFF2-40B4-BE49-F238E27FC236}">
                <a16:creationId xmlns:a16="http://schemas.microsoft.com/office/drawing/2014/main" id="{5CD8FD2D-13AB-44B8-86CE-EFC0A074DC0A}"/>
              </a:ext>
            </a:extLst>
          </p:cNvPr>
          <p:cNvSpPr>
            <a:spLocks noGrp="1"/>
          </p:cNvSpPr>
          <p:nvPr/>
        </p:nvSpPr>
        <p:spPr>
          <a:xfrm>
            <a:off x="1143000" y="2876550"/>
            <a:ext cx="76200" cy="1771650"/>
          </a:xfrm>
          <a:prstGeom prst="rect">
            <a:avLst/>
          </a:prstGeom>
          <a:solidFill>
            <a:srgbClr val="2F80FF"/>
          </a:solidFill>
          <a:ln w="0">
            <a:noFill/>
            <a:prstDash val="solid"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887022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365</Words>
  <Application>Microsoft Office PowerPoint</Application>
  <DocSecurity>0</DocSecurity>
  <PresentationFormat>ユーザー設定</PresentationFormat>
  <Paragraphs>67</Paragraphs>
  <Slides>28</Slides>
  <Notes>23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1" baseType="lpstr">
      <vt:lpstr>Yu Gothic</vt:lpstr>
      <vt:lpstr>Arial</vt:lpstr>
      <vt:lpstr>Simple Light</vt:lpstr>
      <vt:lpstr>Focus Dock</vt:lpstr>
      <vt:lpstr>課題：勉強中ついスマホを触ってしまう</vt:lpstr>
      <vt:lpstr>スマホを触らず勉強に集中でき、 継続力を持たせたい</vt:lpstr>
      <vt:lpstr>PowerPoint プレゼンテーション</vt:lpstr>
      <vt:lpstr>PowerPoint プレゼンテーション</vt:lpstr>
      <vt:lpstr>NFCスタンドにスマホを置く</vt:lpstr>
      <vt:lpstr>アプリ内容</vt:lpstr>
      <vt:lpstr>PowerPoint プレゼンテーション</vt:lpstr>
      <vt:lpstr>目的：我慢ではなく「置く行動」で
集中を始める</vt:lpstr>
      <vt:lpstr>ターゲット</vt:lpstr>
      <vt:lpstr>応えるべき4つのニーズ</vt:lpstr>
      <vt:lpstr>競合は次の2つが存在する</vt:lpstr>
      <vt:lpstr>FocusDockはそれぞれの機能を1つに</vt:lpstr>
      <vt:lpstr>↓</vt:lpstr>
      <vt:lpstr>PowerPoint プレゼンテーション</vt:lpstr>
      <vt:lpstr>置く動作</vt:lpstr>
      <vt:lpstr>ルーティーン化で集中力上昇も</vt:lpstr>
      <vt:lpstr>ビジネスプラン</vt:lpstr>
      <vt:lpstr>NFCスタンド＋アプリをセット販売
2,980円</vt:lpstr>
      <vt:lpstr>収益上の弱点：受験終了と同時に個人顧客も卒業する</vt:lpstr>
      <vt:lpstr>安定収益の柱：塾への「まとめ売り」</vt:lpstr>
      <vt:lpstr>導入は小さく始めて実績を作る</vt:lpstr>
      <vt:lpstr>生徒1人 月250円
年間3,000円（保護者負担）</vt:lpstr>
      <vt:lpstr>河合塾には、外部学習記録アプリを全校舎へ導入した前例がある</vt:lpstr>
      <vt:lpstr>最初は「先に売って、そのお金で作る」（クラファン）</vt:lpstr>
      <vt:lpstr>クラファン目標
300台・約90万円
黒字化ライン</vt:lpstr>
      <vt:lpstr>クラファン実績後、公庫で130万〜150万円を調達
50名×15教室×製造費1,500円＝112万円</vt:lpstr>
      <vt:lpstr>Focus dockぜひ2980円で お買い求めください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Walnut Exporter</dc:creator>
  <cp:lastModifiedBy>Kouta Shoji</cp:lastModifiedBy>
  <cp:revision>2</cp:revision>
  <dcterms:created xsi:type="dcterms:W3CDTF">2026-07-20T02:51:21Z</dcterms:created>
  <dcterms:modified xsi:type="dcterms:W3CDTF">2026-07-21T08:01:50Z</dcterms:modified>
</cp:coreProperties>
</file>